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39"/>
  </p:notesMasterIdLst>
  <p:handoutMasterIdLst>
    <p:handoutMasterId r:id="rId40"/>
  </p:handoutMasterIdLst>
  <p:sldIdLst>
    <p:sldId id="256" r:id="rId2"/>
    <p:sldId id="395" r:id="rId3"/>
    <p:sldId id="329" r:id="rId4"/>
    <p:sldId id="396" r:id="rId5"/>
    <p:sldId id="435" r:id="rId6"/>
    <p:sldId id="434" r:id="rId7"/>
    <p:sldId id="426" r:id="rId8"/>
    <p:sldId id="379" r:id="rId9"/>
    <p:sldId id="429" r:id="rId10"/>
    <p:sldId id="406" r:id="rId11"/>
    <p:sldId id="407" r:id="rId12"/>
    <p:sldId id="408" r:id="rId13"/>
    <p:sldId id="409" r:id="rId14"/>
    <p:sldId id="410" r:id="rId15"/>
    <p:sldId id="422" r:id="rId16"/>
    <p:sldId id="390" r:id="rId17"/>
    <p:sldId id="432" r:id="rId18"/>
    <p:sldId id="433" r:id="rId19"/>
    <p:sldId id="436" r:id="rId20"/>
    <p:sldId id="439" r:id="rId21"/>
    <p:sldId id="437" r:id="rId22"/>
    <p:sldId id="398" r:id="rId23"/>
    <p:sldId id="431" r:id="rId24"/>
    <p:sldId id="444" r:id="rId25"/>
    <p:sldId id="430" r:id="rId26"/>
    <p:sldId id="412" r:id="rId27"/>
    <p:sldId id="441" r:id="rId28"/>
    <p:sldId id="442" r:id="rId29"/>
    <p:sldId id="440" r:id="rId30"/>
    <p:sldId id="443" r:id="rId31"/>
    <p:sldId id="438" r:id="rId32"/>
    <p:sldId id="403" r:id="rId33"/>
    <p:sldId id="447" r:id="rId34"/>
    <p:sldId id="392" r:id="rId35"/>
    <p:sldId id="448" r:id="rId36"/>
    <p:sldId id="420" r:id="rId37"/>
    <p:sldId id="449" r:id="rId38"/>
  </p:sldIdLst>
  <p:sldSz cx="9144000" cy="6858000" type="screen4x3"/>
  <p:notesSz cx="6888163" cy="10020300"/>
  <p:defaultTextStyle>
    <a:defPPr>
      <a:defRPr lang="en-US"/>
    </a:defPPr>
    <a:lvl1pPr algn="l" rtl="0" fontAlgn="base">
      <a:spcBef>
        <a:spcPct val="0"/>
      </a:spcBef>
      <a:spcAft>
        <a:spcPct val="0"/>
      </a:spcAft>
      <a:defRPr kern="1200">
        <a:solidFill>
          <a:schemeClr val="tx1"/>
        </a:solidFill>
        <a:latin typeface="Times New Roman" pitchFamily="18" charset="0"/>
        <a:ea typeface="+mn-ea"/>
        <a:cs typeface="+mn-cs"/>
      </a:defRPr>
    </a:lvl1pPr>
    <a:lvl2pPr marL="457200" algn="l" rtl="0" fontAlgn="base">
      <a:spcBef>
        <a:spcPct val="0"/>
      </a:spcBef>
      <a:spcAft>
        <a:spcPct val="0"/>
      </a:spcAft>
      <a:defRPr kern="1200">
        <a:solidFill>
          <a:schemeClr val="tx1"/>
        </a:solidFill>
        <a:latin typeface="Times New Roman" pitchFamily="18" charset="0"/>
        <a:ea typeface="+mn-ea"/>
        <a:cs typeface="+mn-cs"/>
      </a:defRPr>
    </a:lvl2pPr>
    <a:lvl3pPr marL="914400" algn="l" rtl="0" fontAlgn="base">
      <a:spcBef>
        <a:spcPct val="0"/>
      </a:spcBef>
      <a:spcAft>
        <a:spcPct val="0"/>
      </a:spcAft>
      <a:defRPr kern="1200">
        <a:solidFill>
          <a:schemeClr val="tx1"/>
        </a:solidFill>
        <a:latin typeface="Times New Roman" pitchFamily="18" charset="0"/>
        <a:ea typeface="+mn-ea"/>
        <a:cs typeface="+mn-cs"/>
      </a:defRPr>
    </a:lvl3pPr>
    <a:lvl4pPr marL="1371600" algn="l" rtl="0" fontAlgn="base">
      <a:spcBef>
        <a:spcPct val="0"/>
      </a:spcBef>
      <a:spcAft>
        <a:spcPct val="0"/>
      </a:spcAft>
      <a:defRPr kern="1200">
        <a:solidFill>
          <a:schemeClr val="tx1"/>
        </a:solidFill>
        <a:latin typeface="Times New Roman" pitchFamily="18" charset="0"/>
        <a:ea typeface="+mn-ea"/>
        <a:cs typeface="+mn-cs"/>
      </a:defRPr>
    </a:lvl4pPr>
    <a:lvl5pPr marL="1828800" algn="l" rtl="0" fontAlgn="base">
      <a:spcBef>
        <a:spcPct val="0"/>
      </a:spcBef>
      <a:spcAft>
        <a:spcPct val="0"/>
      </a:spcAft>
      <a:defRPr kern="1200">
        <a:solidFill>
          <a:schemeClr val="tx1"/>
        </a:solidFill>
        <a:latin typeface="Times New Roman" pitchFamily="18" charset="0"/>
        <a:ea typeface="+mn-ea"/>
        <a:cs typeface="+mn-cs"/>
      </a:defRPr>
    </a:lvl5pPr>
    <a:lvl6pPr marL="2286000" algn="l" defTabSz="914400" rtl="0" eaLnBrk="1" latinLnBrk="0" hangingPunct="1">
      <a:defRPr kern="1200">
        <a:solidFill>
          <a:schemeClr val="tx1"/>
        </a:solidFill>
        <a:latin typeface="Times New Roman" pitchFamily="18" charset="0"/>
        <a:ea typeface="+mn-ea"/>
        <a:cs typeface="+mn-cs"/>
      </a:defRPr>
    </a:lvl6pPr>
    <a:lvl7pPr marL="2743200" algn="l" defTabSz="914400" rtl="0" eaLnBrk="1" latinLnBrk="0" hangingPunct="1">
      <a:defRPr kern="1200">
        <a:solidFill>
          <a:schemeClr val="tx1"/>
        </a:solidFill>
        <a:latin typeface="Times New Roman" pitchFamily="18" charset="0"/>
        <a:ea typeface="+mn-ea"/>
        <a:cs typeface="+mn-cs"/>
      </a:defRPr>
    </a:lvl7pPr>
    <a:lvl8pPr marL="3200400" algn="l" defTabSz="914400" rtl="0" eaLnBrk="1" latinLnBrk="0" hangingPunct="1">
      <a:defRPr kern="1200">
        <a:solidFill>
          <a:schemeClr val="tx1"/>
        </a:solidFill>
        <a:latin typeface="Times New Roman" pitchFamily="18" charset="0"/>
        <a:ea typeface="+mn-ea"/>
        <a:cs typeface="+mn-cs"/>
      </a:defRPr>
    </a:lvl8pPr>
    <a:lvl9pPr marL="3657600" algn="l" defTabSz="914400" rtl="0" eaLnBrk="1" latinLnBrk="0" hangingPunct="1">
      <a:defRPr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40C"/>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28313" autoAdjust="0"/>
    <p:restoredTop sz="86486" autoAdjust="0"/>
  </p:normalViewPr>
  <p:slideViewPr>
    <p:cSldViewPr>
      <p:cViewPr varScale="1">
        <p:scale>
          <a:sx n="71" d="100"/>
          <a:sy n="71" d="100"/>
        </p:scale>
        <p:origin x="-864" y="-102"/>
      </p:cViewPr>
      <p:guideLst>
        <p:guide orient="horz" pos="2160"/>
        <p:guide pos="2880"/>
      </p:guideLst>
    </p:cSldViewPr>
  </p:slideViewPr>
  <p:outlineViewPr>
    <p:cViewPr>
      <p:scale>
        <a:sx n="33" d="100"/>
        <a:sy n="33" d="100"/>
      </p:scale>
      <p:origin x="0" y="1806"/>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500" cy="501650"/>
          </a:xfrm>
          <a:prstGeom prst="rect">
            <a:avLst/>
          </a:prstGeom>
        </p:spPr>
        <p:txBody>
          <a:bodyPr vert="horz" lIns="91440" tIns="45720" rIns="91440" bIns="45720" rtlCol="0"/>
          <a:lstStyle>
            <a:lvl1pPr algn="l" eaLnBrk="0" hangingPunct="0">
              <a:defRPr sz="1200"/>
            </a:lvl1pPr>
          </a:lstStyle>
          <a:p>
            <a:pPr>
              <a:defRPr/>
            </a:pPr>
            <a:endParaRPr lang="en-AU"/>
          </a:p>
        </p:txBody>
      </p:sp>
      <p:sp>
        <p:nvSpPr>
          <p:cNvPr id="3" name="Date Placeholder 2"/>
          <p:cNvSpPr>
            <a:spLocks noGrp="1"/>
          </p:cNvSpPr>
          <p:nvPr>
            <p:ph type="dt" sz="quarter" idx="1"/>
          </p:nvPr>
        </p:nvSpPr>
        <p:spPr>
          <a:xfrm>
            <a:off x="3902075" y="0"/>
            <a:ext cx="2984500" cy="501650"/>
          </a:xfrm>
          <a:prstGeom prst="rect">
            <a:avLst/>
          </a:prstGeom>
        </p:spPr>
        <p:txBody>
          <a:bodyPr vert="horz" lIns="91440" tIns="45720" rIns="91440" bIns="45720" rtlCol="0"/>
          <a:lstStyle>
            <a:lvl1pPr algn="r" eaLnBrk="0" hangingPunct="0">
              <a:defRPr sz="1200"/>
            </a:lvl1pPr>
          </a:lstStyle>
          <a:p>
            <a:pPr>
              <a:defRPr/>
            </a:pPr>
            <a:fld id="{8E84DEF5-17D4-4D25-BC2D-F455AFE42119}" type="datetimeFigureOut">
              <a:rPr lang="en-US"/>
              <a:pPr>
                <a:defRPr/>
              </a:pPr>
              <a:t>12/8/2011</a:t>
            </a:fld>
            <a:endParaRPr lang="en-AU"/>
          </a:p>
        </p:txBody>
      </p:sp>
      <p:sp>
        <p:nvSpPr>
          <p:cNvPr id="4" name="Footer Placeholder 3"/>
          <p:cNvSpPr>
            <a:spLocks noGrp="1"/>
          </p:cNvSpPr>
          <p:nvPr>
            <p:ph type="ftr" sz="quarter" idx="2"/>
          </p:nvPr>
        </p:nvSpPr>
        <p:spPr>
          <a:xfrm>
            <a:off x="0" y="9517063"/>
            <a:ext cx="2984500" cy="501650"/>
          </a:xfrm>
          <a:prstGeom prst="rect">
            <a:avLst/>
          </a:prstGeom>
        </p:spPr>
        <p:txBody>
          <a:bodyPr vert="horz" lIns="91440" tIns="45720" rIns="91440" bIns="45720" rtlCol="0" anchor="b"/>
          <a:lstStyle>
            <a:lvl1pPr algn="l" eaLnBrk="0" hangingPunct="0">
              <a:defRPr sz="1200"/>
            </a:lvl1pPr>
          </a:lstStyle>
          <a:p>
            <a:pPr>
              <a:defRPr/>
            </a:pPr>
            <a:endParaRPr lang="en-AU"/>
          </a:p>
        </p:txBody>
      </p:sp>
      <p:sp>
        <p:nvSpPr>
          <p:cNvPr id="5" name="Slide Number Placeholder 4"/>
          <p:cNvSpPr>
            <a:spLocks noGrp="1"/>
          </p:cNvSpPr>
          <p:nvPr>
            <p:ph type="sldNum" sz="quarter" idx="3"/>
          </p:nvPr>
        </p:nvSpPr>
        <p:spPr>
          <a:xfrm>
            <a:off x="3902075" y="9517063"/>
            <a:ext cx="2984500" cy="501650"/>
          </a:xfrm>
          <a:prstGeom prst="rect">
            <a:avLst/>
          </a:prstGeom>
        </p:spPr>
        <p:txBody>
          <a:bodyPr vert="horz" lIns="91440" tIns="45720" rIns="91440" bIns="45720" rtlCol="0" anchor="b"/>
          <a:lstStyle>
            <a:lvl1pPr algn="r" eaLnBrk="0" hangingPunct="0">
              <a:defRPr sz="1200"/>
            </a:lvl1pPr>
          </a:lstStyle>
          <a:p>
            <a:pPr>
              <a:defRPr/>
            </a:pPr>
            <a:fld id="{9EAC6345-7AD3-44CF-BC96-E21CF3ECCAB1}" type="slidenum">
              <a:rPr lang="en-AU"/>
              <a:pPr>
                <a:defRPr/>
              </a:pPr>
              <a:t>‹#›</a:t>
            </a:fld>
            <a:endParaRPr lang="en-AU"/>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500" cy="501650"/>
          </a:xfrm>
          <a:prstGeom prst="rect">
            <a:avLst/>
          </a:prstGeom>
        </p:spPr>
        <p:txBody>
          <a:bodyPr vert="horz" lIns="96616" tIns="48308" rIns="96616" bIns="48308" rtlCol="0"/>
          <a:lstStyle>
            <a:lvl1pPr algn="l" eaLnBrk="0" hangingPunct="0">
              <a:defRPr sz="1300"/>
            </a:lvl1pPr>
          </a:lstStyle>
          <a:p>
            <a:pPr>
              <a:defRPr/>
            </a:pPr>
            <a:endParaRPr lang="en-AU"/>
          </a:p>
        </p:txBody>
      </p:sp>
      <p:sp>
        <p:nvSpPr>
          <p:cNvPr id="3" name="Date Placeholder 2"/>
          <p:cNvSpPr>
            <a:spLocks noGrp="1"/>
          </p:cNvSpPr>
          <p:nvPr>
            <p:ph type="dt" idx="1"/>
          </p:nvPr>
        </p:nvSpPr>
        <p:spPr>
          <a:xfrm>
            <a:off x="3902075" y="0"/>
            <a:ext cx="2984500" cy="501650"/>
          </a:xfrm>
          <a:prstGeom prst="rect">
            <a:avLst/>
          </a:prstGeom>
        </p:spPr>
        <p:txBody>
          <a:bodyPr vert="horz" lIns="96616" tIns="48308" rIns="96616" bIns="48308" rtlCol="0"/>
          <a:lstStyle>
            <a:lvl1pPr algn="r" eaLnBrk="0" hangingPunct="0">
              <a:defRPr sz="1300"/>
            </a:lvl1pPr>
          </a:lstStyle>
          <a:p>
            <a:pPr>
              <a:defRPr/>
            </a:pPr>
            <a:fld id="{A80B59C5-03CB-4889-AD2F-33DB75F3872E}" type="datetimeFigureOut">
              <a:rPr lang="en-US"/>
              <a:pPr>
                <a:defRPr/>
              </a:pPr>
              <a:t>12/8/2011</a:t>
            </a:fld>
            <a:endParaRPr lang="en-AU" dirty="0"/>
          </a:p>
        </p:txBody>
      </p:sp>
      <p:sp>
        <p:nvSpPr>
          <p:cNvPr id="4" name="Slide Image Placeholder 3"/>
          <p:cNvSpPr>
            <a:spLocks noGrp="1" noRot="1" noChangeAspect="1"/>
          </p:cNvSpPr>
          <p:nvPr>
            <p:ph type="sldImg" idx="2"/>
          </p:nvPr>
        </p:nvSpPr>
        <p:spPr>
          <a:xfrm>
            <a:off x="939800" y="750888"/>
            <a:ext cx="5008563" cy="3757612"/>
          </a:xfrm>
          <a:prstGeom prst="rect">
            <a:avLst/>
          </a:prstGeom>
          <a:noFill/>
          <a:ln w="12700">
            <a:solidFill>
              <a:prstClr val="black"/>
            </a:solidFill>
          </a:ln>
        </p:spPr>
        <p:txBody>
          <a:bodyPr vert="horz" lIns="96616" tIns="48308" rIns="96616" bIns="48308" rtlCol="0" anchor="ctr"/>
          <a:lstStyle/>
          <a:p>
            <a:pPr lvl="0"/>
            <a:endParaRPr lang="en-AU" noProof="0" dirty="0" smtClean="0"/>
          </a:p>
        </p:txBody>
      </p:sp>
      <p:sp>
        <p:nvSpPr>
          <p:cNvPr id="5" name="Notes Placeholder 4"/>
          <p:cNvSpPr>
            <a:spLocks noGrp="1"/>
          </p:cNvSpPr>
          <p:nvPr>
            <p:ph type="body" sz="quarter" idx="3"/>
          </p:nvPr>
        </p:nvSpPr>
        <p:spPr>
          <a:xfrm>
            <a:off x="688975" y="4759325"/>
            <a:ext cx="5510213" cy="4510088"/>
          </a:xfrm>
          <a:prstGeom prst="rect">
            <a:avLst/>
          </a:prstGeom>
        </p:spPr>
        <p:txBody>
          <a:bodyPr vert="horz" lIns="96616" tIns="48308" rIns="96616" bIns="48308"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AU" noProof="0" smtClean="0"/>
          </a:p>
        </p:txBody>
      </p:sp>
      <p:sp>
        <p:nvSpPr>
          <p:cNvPr id="6" name="Footer Placeholder 5"/>
          <p:cNvSpPr>
            <a:spLocks noGrp="1"/>
          </p:cNvSpPr>
          <p:nvPr>
            <p:ph type="ftr" sz="quarter" idx="4"/>
          </p:nvPr>
        </p:nvSpPr>
        <p:spPr>
          <a:xfrm>
            <a:off x="0" y="9517063"/>
            <a:ext cx="2984500" cy="501650"/>
          </a:xfrm>
          <a:prstGeom prst="rect">
            <a:avLst/>
          </a:prstGeom>
        </p:spPr>
        <p:txBody>
          <a:bodyPr vert="horz" lIns="96616" tIns="48308" rIns="96616" bIns="48308" rtlCol="0" anchor="b"/>
          <a:lstStyle>
            <a:lvl1pPr algn="l" eaLnBrk="0" hangingPunct="0">
              <a:defRPr sz="1300"/>
            </a:lvl1pPr>
          </a:lstStyle>
          <a:p>
            <a:pPr>
              <a:defRPr/>
            </a:pPr>
            <a:endParaRPr lang="en-AU"/>
          </a:p>
        </p:txBody>
      </p:sp>
      <p:sp>
        <p:nvSpPr>
          <p:cNvPr id="7" name="Slide Number Placeholder 6"/>
          <p:cNvSpPr>
            <a:spLocks noGrp="1"/>
          </p:cNvSpPr>
          <p:nvPr>
            <p:ph type="sldNum" sz="quarter" idx="5"/>
          </p:nvPr>
        </p:nvSpPr>
        <p:spPr>
          <a:xfrm>
            <a:off x="3902075" y="9517063"/>
            <a:ext cx="2984500" cy="501650"/>
          </a:xfrm>
          <a:prstGeom prst="rect">
            <a:avLst/>
          </a:prstGeom>
        </p:spPr>
        <p:txBody>
          <a:bodyPr vert="horz" lIns="96616" tIns="48308" rIns="96616" bIns="48308" rtlCol="0" anchor="b"/>
          <a:lstStyle>
            <a:lvl1pPr algn="r" eaLnBrk="0" hangingPunct="0">
              <a:defRPr sz="1300"/>
            </a:lvl1pPr>
          </a:lstStyle>
          <a:p>
            <a:pPr>
              <a:defRPr/>
            </a:pPr>
            <a:fld id="{E624E733-BFB2-4887-87D0-D5574C8F6734}" type="slidenum">
              <a:rPr lang="en-AU"/>
              <a:pPr>
                <a:defRPr/>
              </a:pPr>
              <a:t>‹#›</a:t>
            </a:fld>
            <a:endParaRPr lang="en-AU"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934200"/>
            <a:chOff x="0" y="0"/>
            <a:chExt cx="5760" cy="4368"/>
          </a:xfrm>
        </p:grpSpPr>
        <p:sp>
          <p:nvSpPr>
            <p:cNvPr id="5" name="Freeform 3"/>
            <p:cNvSpPr>
              <a:spLocks/>
            </p:cNvSpPr>
            <p:nvPr/>
          </p:nvSpPr>
          <p:spPr bwMode="hidden">
            <a:xfrm>
              <a:off x="0" y="2208"/>
              <a:ext cx="2515" cy="1970"/>
            </a:xfrm>
            <a:custGeom>
              <a:avLst/>
              <a:gdLst/>
              <a:ahLst/>
              <a:cxnLst>
                <a:cxn ang="0">
                  <a:pos x="744" y="1669"/>
                </a:cxn>
                <a:cxn ang="0">
                  <a:pos x="852" y="1400"/>
                </a:cxn>
                <a:cxn ang="0">
                  <a:pos x="876" y="1171"/>
                </a:cxn>
                <a:cxn ang="0">
                  <a:pos x="979" y="1370"/>
                </a:cxn>
                <a:cxn ang="0">
                  <a:pos x="1231" y="1621"/>
                </a:cxn>
                <a:cxn ang="0">
                  <a:pos x="1471" y="1693"/>
                </a:cxn>
                <a:cxn ang="0">
                  <a:pos x="1819" y="1678"/>
                </a:cxn>
                <a:cxn ang="0">
                  <a:pos x="1893" y="1513"/>
                </a:cxn>
                <a:cxn ang="0">
                  <a:pos x="1874" y="1285"/>
                </a:cxn>
                <a:cxn ang="0">
                  <a:pos x="1783" y="967"/>
                </a:cxn>
                <a:cxn ang="0">
                  <a:pos x="1289" y="873"/>
                </a:cxn>
                <a:cxn ang="0">
                  <a:pos x="1549" y="745"/>
                </a:cxn>
                <a:cxn ang="0">
                  <a:pos x="1753" y="732"/>
                </a:cxn>
                <a:cxn ang="0">
                  <a:pos x="2107" y="618"/>
                </a:cxn>
                <a:cxn ang="0">
                  <a:pos x="2377" y="438"/>
                </a:cxn>
                <a:cxn ang="0">
                  <a:pos x="2420" y="343"/>
                </a:cxn>
                <a:cxn ang="0">
                  <a:pos x="2077" y="331"/>
                </a:cxn>
                <a:cxn ang="0">
                  <a:pos x="1951" y="301"/>
                </a:cxn>
                <a:cxn ang="0">
                  <a:pos x="1645" y="289"/>
                </a:cxn>
                <a:cxn ang="0">
                  <a:pos x="1297" y="408"/>
                </a:cxn>
                <a:cxn ang="0">
                  <a:pos x="1308" y="337"/>
                </a:cxn>
                <a:cxn ang="0">
                  <a:pos x="1453" y="168"/>
                </a:cxn>
                <a:cxn ang="0">
                  <a:pos x="1477" y="36"/>
                </a:cxn>
                <a:cxn ang="0">
                  <a:pos x="1417" y="24"/>
                </a:cxn>
                <a:cxn ang="0">
                  <a:pos x="1189" y="102"/>
                </a:cxn>
                <a:cxn ang="0">
                  <a:pos x="1026" y="144"/>
                </a:cxn>
                <a:cxn ang="0">
                  <a:pos x="889" y="331"/>
                </a:cxn>
                <a:cxn ang="0">
                  <a:pos x="726" y="480"/>
                </a:cxn>
                <a:cxn ang="0">
                  <a:pos x="643" y="540"/>
                </a:cxn>
                <a:cxn ang="0">
                  <a:pos x="600" y="516"/>
                </a:cxn>
                <a:cxn ang="0">
                  <a:pos x="552" y="486"/>
                </a:cxn>
                <a:cxn ang="0">
                  <a:pos x="528" y="462"/>
                </a:cxn>
                <a:cxn ang="0">
                  <a:pos x="474" y="426"/>
                </a:cxn>
                <a:cxn ang="0">
                  <a:pos x="415" y="390"/>
                </a:cxn>
                <a:cxn ang="0">
                  <a:pos x="366" y="366"/>
                </a:cxn>
                <a:cxn ang="0">
                  <a:pos x="192" y="234"/>
                </a:cxn>
                <a:cxn ang="0">
                  <a:pos x="570" y="564"/>
                </a:cxn>
                <a:cxn ang="0">
                  <a:pos x="444" y="732"/>
                </a:cxn>
                <a:cxn ang="0">
                  <a:pos x="318" y="787"/>
                </a:cxn>
                <a:cxn ang="0">
                  <a:pos x="127" y="853"/>
                </a:cxn>
                <a:cxn ang="0">
                  <a:pos x="0" y="1165"/>
                </a:cxn>
                <a:cxn ang="0">
                  <a:pos x="372" y="1015"/>
                </a:cxn>
                <a:cxn ang="0">
                  <a:pos x="222" y="1262"/>
                </a:cxn>
                <a:cxn ang="0">
                  <a:pos x="139" y="1459"/>
                </a:cxn>
                <a:cxn ang="0">
                  <a:pos x="102" y="1495"/>
                </a:cxn>
                <a:cxn ang="0">
                  <a:pos x="84" y="1519"/>
                </a:cxn>
                <a:cxn ang="0">
                  <a:pos x="96" y="1537"/>
                </a:cxn>
                <a:cxn ang="0">
                  <a:pos x="127" y="1567"/>
                </a:cxn>
                <a:cxn ang="0">
                  <a:pos x="145" y="1633"/>
                </a:cxn>
                <a:cxn ang="0">
                  <a:pos x="156" y="1693"/>
                </a:cxn>
                <a:cxn ang="0">
                  <a:pos x="162" y="1723"/>
                </a:cxn>
                <a:cxn ang="0">
                  <a:pos x="216" y="1802"/>
                </a:cxn>
                <a:cxn ang="0">
                  <a:pos x="228" y="1850"/>
                </a:cxn>
                <a:cxn ang="0">
                  <a:pos x="240" y="1904"/>
                </a:cxn>
                <a:cxn ang="0">
                  <a:pos x="246" y="1922"/>
                </a:cxn>
                <a:cxn ang="0">
                  <a:pos x="258" y="1970"/>
                </a:cxn>
                <a:cxn ang="0">
                  <a:pos x="462" y="1922"/>
                </a:cxn>
                <a:cxn ang="0">
                  <a:pos x="624" y="1778"/>
                </a:cxn>
              </a:cxnLst>
              <a:rect l="0" t="0" r="r" b="b"/>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eaLnBrk="0" hangingPunct="0">
                <a:defRPr/>
              </a:pPr>
              <a:endParaRPr lang="en-AU" dirty="0"/>
            </a:p>
          </p:txBody>
        </p:sp>
        <p:sp>
          <p:nvSpPr>
            <p:cNvPr id="6" name="Freeform 4"/>
            <p:cNvSpPr>
              <a:spLocks/>
            </p:cNvSpPr>
            <p:nvPr/>
          </p:nvSpPr>
          <p:spPr bwMode="hidden">
            <a:xfrm>
              <a:off x="0" y="2496"/>
              <a:ext cx="2112" cy="1604"/>
            </a:xfrm>
            <a:custGeom>
              <a:avLst/>
              <a:gdLst/>
              <a:ahLst/>
              <a:cxnLst>
                <a:cxn ang="0">
                  <a:pos x="580" y="1043"/>
                </a:cxn>
                <a:cxn ang="0">
                  <a:pos x="544" y="683"/>
                </a:cxn>
                <a:cxn ang="0">
                  <a:pos x="670" y="395"/>
                </a:cxn>
                <a:cxn ang="0">
                  <a:pos x="927" y="587"/>
                </a:cxn>
                <a:cxn ang="0">
                  <a:pos x="1214" y="869"/>
                </a:cxn>
                <a:cxn ang="0">
                  <a:pos x="1483" y="1109"/>
                </a:cxn>
                <a:cxn ang="0">
                  <a:pos x="1800" y="1360"/>
                </a:cxn>
                <a:cxn ang="0">
                  <a:pos x="1883" y="1414"/>
                </a:cxn>
                <a:cxn ang="0">
                  <a:pos x="1836" y="1354"/>
                </a:cxn>
                <a:cxn ang="0">
                  <a:pos x="1411" y="1001"/>
                </a:cxn>
                <a:cxn ang="0">
                  <a:pos x="1088" y="683"/>
                </a:cxn>
                <a:cxn ang="0">
                  <a:pos x="723" y="329"/>
                </a:cxn>
                <a:cxn ang="0">
                  <a:pos x="999" y="311"/>
                </a:cxn>
                <a:cxn ang="0">
                  <a:pos x="1286" y="317"/>
                </a:cxn>
                <a:cxn ang="0">
                  <a:pos x="1614" y="269"/>
                </a:cxn>
                <a:cxn ang="0">
                  <a:pos x="2123" y="197"/>
                </a:cxn>
                <a:cxn ang="0">
                  <a:pos x="2075" y="173"/>
                </a:cxn>
                <a:cxn ang="0">
                  <a:pos x="1543" y="257"/>
                </a:cxn>
                <a:cxn ang="0">
                  <a:pos x="1208" y="275"/>
                </a:cxn>
                <a:cxn ang="0">
                  <a:pos x="759" y="257"/>
                </a:cxn>
                <a:cxn ang="0">
                  <a:pos x="819" y="227"/>
                </a:cxn>
                <a:cxn ang="0">
                  <a:pos x="1142" y="0"/>
                </a:cxn>
                <a:cxn ang="0">
                  <a:pos x="1088" y="30"/>
                </a:cxn>
                <a:cxn ang="0">
                  <a:pos x="1010" y="84"/>
                </a:cxn>
                <a:cxn ang="0">
                  <a:pos x="855" y="191"/>
                </a:cxn>
                <a:cxn ang="0">
                  <a:pos x="670" y="281"/>
                </a:cxn>
                <a:cxn ang="0">
                  <a:pos x="634" y="359"/>
                </a:cxn>
                <a:cxn ang="0">
                  <a:pos x="305" y="587"/>
                </a:cxn>
                <a:cxn ang="0">
                  <a:pos x="0" y="725"/>
                </a:cxn>
                <a:cxn ang="0">
                  <a:pos x="0" y="731"/>
                </a:cxn>
                <a:cxn ang="0">
                  <a:pos x="0" y="767"/>
                </a:cxn>
                <a:cxn ang="0">
                  <a:pos x="299" y="635"/>
                </a:cxn>
                <a:cxn ang="0">
                  <a:pos x="592" y="431"/>
                </a:cxn>
                <a:cxn ang="0">
                  <a:pos x="508" y="671"/>
                </a:cxn>
                <a:cxn ang="0">
                  <a:pos x="526" y="995"/>
                </a:cxn>
                <a:cxn ang="0">
                  <a:pos x="460" y="1168"/>
                </a:cxn>
                <a:cxn ang="0">
                  <a:pos x="329" y="1480"/>
                </a:cxn>
                <a:cxn ang="0">
                  <a:pos x="323" y="1696"/>
                </a:cxn>
                <a:cxn ang="0">
                  <a:pos x="329" y="1696"/>
                </a:cxn>
                <a:cxn ang="0">
                  <a:pos x="347" y="1552"/>
                </a:cxn>
                <a:cxn ang="0">
                  <a:pos x="580" y="1043"/>
                </a:cxn>
                <a:cxn ang="0">
                  <a:pos x="580" y="1043"/>
                </a:cxn>
              </a:cxnLst>
              <a:rect l="0" t="0" r="r" b="b"/>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lnTo>
                    <a:pt x="580" y="1043"/>
                  </a:lnTo>
                  <a:close/>
                </a:path>
              </a:pathLst>
            </a:custGeom>
            <a:gradFill rotWithShape="0">
              <a:gsLst>
                <a:gs pos="0">
                  <a:schemeClr val="accent2"/>
                </a:gs>
                <a:gs pos="100000">
                  <a:schemeClr val="bg1"/>
                </a:gs>
              </a:gsLst>
              <a:lin ang="5400000" scaled="1"/>
            </a:gradFill>
            <a:ln w="9525">
              <a:noFill/>
              <a:round/>
              <a:headEnd/>
              <a:tailEnd/>
            </a:ln>
          </p:spPr>
          <p:txBody>
            <a:bodyPr/>
            <a:lstStyle/>
            <a:p>
              <a:pPr eaLnBrk="0" hangingPunct="0">
                <a:defRPr/>
              </a:pPr>
              <a:endParaRPr lang="en-AU" dirty="0"/>
            </a:p>
          </p:txBody>
        </p:sp>
        <p:sp>
          <p:nvSpPr>
            <p:cNvPr id="7" name="Freeform 5"/>
            <p:cNvSpPr>
              <a:spLocks/>
            </p:cNvSpPr>
            <p:nvPr/>
          </p:nvSpPr>
          <p:spPr bwMode="hidden">
            <a:xfrm>
              <a:off x="2092" y="3233"/>
              <a:ext cx="3668" cy="943"/>
            </a:xfrm>
            <a:custGeom>
              <a:avLst/>
              <a:gdLst/>
              <a:ahLst/>
              <a:cxnLst>
                <a:cxn ang="0">
                  <a:pos x="3338" y="288"/>
                </a:cxn>
                <a:cxn ang="0">
                  <a:pos x="3194" y="258"/>
                </a:cxn>
                <a:cxn ang="0">
                  <a:pos x="2816" y="234"/>
                </a:cxn>
                <a:cxn ang="0">
                  <a:pos x="2330" y="306"/>
                </a:cxn>
                <a:cxn ang="0">
                  <a:pos x="2372" y="258"/>
                </a:cxn>
                <a:cxn ang="0">
                  <a:pos x="2624" y="132"/>
                </a:cxn>
                <a:cxn ang="0">
                  <a:pos x="2707" y="24"/>
                </a:cxn>
                <a:cxn ang="0">
                  <a:pos x="2642" y="12"/>
                </a:cxn>
                <a:cxn ang="0">
                  <a:pos x="2515" y="54"/>
                </a:cxn>
                <a:cxn ang="0">
                  <a:pos x="2324" y="66"/>
                </a:cxn>
                <a:cxn ang="0">
                  <a:pos x="2101" y="90"/>
                </a:cxn>
                <a:cxn ang="0">
                  <a:pos x="1855" y="228"/>
                </a:cxn>
                <a:cxn ang="0">
                  <a:pos x="1591" y="337"/>
                </a:cxn>
                <a:cxn ang="0">
                  <a:pos x="1459" y="379"/>
                </a:cxn>
                <a:cxn ang="0">
                  <a:pos x="1417" y="361"/>
                </a:cxn>
                <a:cxn ang="0">
                  <a:pos x="1363" y="331"/>
                </a:cxn>
                <a:cxn ang="0">
                  <a:pos x="1344" y="312"/>
                </a:cxn>
                <a:cxn ang="0">
                  <a:pos x="1290" y="288"/>
                </a:cxn>
                <a:cxn ang="0">
                  <a:pos x="1230" y="252"/>
                </a:cxn>
                <a:cxn ang="0">
                  <a:pos x="1119" y="227"/>
                </a:cxn>
                <a:cxn ang="0">
                  <a:pos x="1320" y="438"/>
                </a:cxn>
                <a:cxn ang="0">
                  <a:pos x="960" y="558"/>
                </a:cxn>
                <a:cxn ang="0">
                  <a:pos x="474" y="630"/>
                </a:cxn>
                <a:cxn ang="0">
                  <a:pos x="132" y="781"/>
                </a:cxn>
                <a:cxn ang="0">
                  <a:pos x="234" y="847"/>
                </a:cxn>
                <a:cxn ang="0">
                  <a:pos x="925" y="739"/>
                </a:cxn>
                <a:cxn ang="0">
                  <a:pos x="637" y="925"/>
                </a:cxn>
                <a:cxn ang="0">
                  <a:pos x="1405" y="943"/>
                </a:cxn>
                <a:cxn ang="0">
                  <a:pos x="1447" y="943"/>
                </a:cxn>
                <a:cxn ang="0">
                  <a:pos x="2888" y="859"/>
                </a:cxn>
                <a:cxn ang="0">
                  <a:pos x="2582" y="708"/>
                </a:cxn>
                <a:cxn ang="0">
                  <a:pos x="2299" y="606"/>
                </a:cxn>
                <a:cxn ang="0">
                  <a:pos x="2606" y="588"/>
                </a:cxn>
                <a:cxn ang="0">
                  <a:pos x="3001" y="582"/>
                </a:cxn>
                <a:cxn ang="0">
                  <a:pos x="3452" y="438"/>
                </a:cxn>
                <a:cxn ang="0">
                  <a:pos x="3668" y="312"/>
                </a:cxn>
                <a:cxn ang="0">
                  <a:pos x="3482" y="300"/>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gs>
                <a:gs pos="100000">
                  <a:schemeClr val="bg1"/>
                </a:gs>
              </a:gsLst>
              <a:lin ang="5400000" scaled="1"/>
            </a:gradFill>
            <a:ln w="9525">
              <a:noFill/>
              <a:round/>
              <a:headEnd/>
              <a:tailEnd/>
            </a:ln>
          </p:spPr>
          <p:txBody>
            <a:bodyPr/>
            <a:lstStyle/>
            <a:p>
              <a:pPr eaLnBrk="0" hangingPunct="0">
                <a:defRPr/>
              </a:pPr>
              <a:endParaRPr lang="en-AU" dirty="0"/>
            </a:p>
          </p:txBody>
        </p:sp>
        <p:sp>
          <p:nvSpPr>
            <p:cNvPr id="8" name="Freeform 6"/>
            <p:cNvSpPr>
              <a:spLocks/>
            </p:cNvSpPr>
            <p:nvPr/>
          </p:nvSpPr>
          <p:spPr bwMode="hidden">
            <a:xfrm>
              <a:off x="0" y="524"/>
              <a:ext cx="973" cy="1195"/>
            </a:xfrm>
            <a:custGeom>
              <a:avLst/>
              <a:gdLst/>
              <a:ahLst/>
              <a:cxnLst>
                <a:cxn ang="0">
                  <a:pos x="323" y="1186"/>
                </a:cxn>
                <a:cxn ang="0">
                  <a:pos x="490" y="1192"/>
                </a:cxn>
                <a:cxn ang="0">
                  <a:pos x="580" y="1150"/>
                </a:cxn>
                <a:cxn ang="0">
                  <a:pos x="813" y="1085"/>
                </a:cxn>
                <a:cxn ang="0">
                  <a:pos x="933" y="1055"/>
                </a:cxn>
                <a:cxn ang="0">
                  <a:pos x="759" y="989"/>
                </a:cxn>
                <a:cxn ang="0">
                  <a:pos x="556" y="953"/>
                </a:cxn>
                <a:cxn ang="0">
                  <a:pos x="197" y="971"/>
                </a:cxn>
                <a:cxn ang="0">
                  <a:pos x="299" y="893"/>
                </a:cxn>
                <a:cxn ang="0">
                  <a:pos x="496" y="803"/>
                </a:cxn>
                <a:cxn ang="0">
                  <a:pos x="694" y="671"/>
                </a:cxn>
                <a:cxn ang="0">
                  <a:pos x="700" y="671"/>
                </a:cxn>
                <a:cxn ang="0">
                  <a:pos x="712" y="665"/>
                </a:cxn>
                <a:cxn ang="0">
                  <a:pos x="753" y="647"/>
                </a:cxn>
                <a:cxn ang="0">
                  <a:pos x="777" y="641"/>
                </a:cxn>
                <a:cxn ang="0">
                  <a:pos x="789" y="629"/>
                </a:cxn>
                <a:cxn ang="0">
                  <a:pos x="795" y="617"/>
                </a:cxn>
                <a:cxn ang="0">
                  <a:pos x="789" y="611"/>
                </a:cxn>
                <a:cxn ang="0">
                  <a:pos x="783" y="599"/>
                </a:cxn>
                <a:cxn ang="0">
                  <a:pos x="783" y="575"/>
                </a:cxn>
                <a:cxn ang="0">
                  <a:pos x="795" y="545"/>
                </a:cxn>
                <a:cxn ang="0">
                  <a:pos x="807" y="515"/>
                </a:cxn>
                <a:cxn ang="0">
                  <a:pos x="825" y="485"/>
                </a:cxn>
                <a:cxn ang="0">
                  <a:pos x="837" y="455"/>
                </a:cxn>
                <a:cxn ang="0">
                  <a:pos x="843" y="437"/>
                </a:cxn>
                <a:cxn ang="0">
                  <a:pos x="849" y="431"/>
                </a:cxn>
                <a:cxn ang="0">
                  <a:pos x="849" y="347"/>
                </a:cxn>
                <a:cxn ang="0">
                  <a:pos x="849" y="341"/>
                </a:cxn>
                <a:cxn ang="0">
                  <a:pos x="855" y="335"/>
                </a:cxn>
                <a:cxn ang="0">
                  <a:pos x="873" y="305"/>
                </a:cxn>
                <a:cxn ang="0">
                  <a:pos x="885" y="269"/>
                </a:cxn>
                <a:cxn ang="0">
                  <a:pos x="897" y="239"/>
                </a:cxn>
                <a:cxn ang="0">
                  <a:pos x="903" y="227"/>
                </a:cxn>
                <a:cxn ang="0">
                  <a:pos x="909" y="215"/>
                </a:cxn>
                <a:cxn ang="0">
                  <a:pos x="927" y="173"/>
                </a:cxn>
                <a:cxn ang="0">
                  <a:pos x="945" y="137"/>
                </a:cxn>
                <a:cxn ang="0">
                  <a:pos x="951" y="125"/>
                </a:cxn>
                <a:cxn ang="0">
                  <a:pos x="951" y="119"/>
                </a:cxn>
                <a:cxn ang="0">
                  <a:pos x="969" y="0"/>
                </a:cxn>
                <a:cxn ang="0">
                  <a:pos x="945" y="47"/>
                </a:cxn>
                <a:cxn ang="0">
                  <a:pos x="783" y="113"/>
                </a:cxn>
                <a:cxn ang="0">
                  <a:pos x="706" y="161"/>
                </a:cxn>
                <a:cxn ang="0">
                  <a:pos x="460" y="233"/>
                </a:cxn>
                <a:cxn ang="0">
                  <a:pos x="281" y="287"/>
                </a:cxn>
                <a:cxn ang="0">
                  <a:pos x="173" y="293"/>
                </a:cxn>
                <a:cxn ang="0">
                  <a:pos x="12" y="485"/>
                </a:cxn>
                <a:cxn ang="0">
                  <a:pos x="0" y="509"/>
                </a:cxn>
                <a:cxn ang="0">
                  <a:pos x="0" y="1186"/>
                </a:cxn>
                <a:cxn ang="0">
                  <a:pos x="96" y="1180"/>
                </a:cxn>
                <a:cxn ang="0">
                  <a:pos x="323" y="1186"/>
                </a:cxn>
                <a:cxn ang="0">
                  <a:pos x="323" y="1186"/>
                </a:cxn>
              </a:cxnLst>
              <a:rect l="0" t="0" r="r" b="b"/>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lnTo>
                    <a:pt x="323" y="1186"/>
                  </a:lnTo>
                  <a:close/>
                </a:path>
              </a:pathLst>
            </a:custGeom>
            <a:gradFill rotWithShape="0">
              <a:gsLst>
                <a:gs pos="0">
                  <a:schemeClr val="bg2"/>
                </a:gs>
                <a:gs pos="100000">
                  <a:schemeClr val="bg1"/>
                </a:gs>
              </a:gsLst>
              <a:lin ang="5400000" scaled="1"/>
            </a:gradFill>
            <a:ln w="9525">
              <a:noFill/>
              <a:round/>
              <a:headEnd/>
              <a:tailEnd/>
            </a:ln>
          </p:spPr>
          <p:txBody>
            <a:bodyPr/>
            <a:lstStyle/>
            <a:p>
              <a:pPr eaLnBrk="0" hangingPunct="0">
                <a:defRPr/>
              </a:pPr>
              <a:endParaRPr lang="en-AU" dirty="0"/>
            </a:p>
          </p:txBody>
        </p:sp>
        <p:sp>
          <p:nvSpPr>
            <p:cNvPr id="9" name="Freeform 7"/>
            <p:cNvSpPr>
              <a:spLocks/>
            </p:cNvSpPr>
            <p:nvPr/>
          </p:nvSpPr>
          <p:spPr bwMode="hidden">
            <a:xfrm>
              <a:off x="3188" y="1"/>
              <a:ext cx="2570" cy="2266"/>
            </a:xfrm>
            <a:custGeom>
              <a:avLst/>
              <a:gdLst/>
              <a:ahLst/>
              <a:cxnLst>
                <a:cxn ang="0">
                  <a:pos x="859" y="612"/>
                </a:cxn>
                <a:cxn ang="0">
                  <a:pos x="1087" y="853"/>
                </a:cxn>
                <a:cxn ang="0">
                  <a:pos x="961" y="913"/>
                </a:cxn>
                <a:cxn ang="0">
                  <a:pos x="786" y="883"/>
                </a:cxn>
                <a:cxn ang="0">
                  <a:pos x="450" y="931"/>
                </a:cxn>
                <a:cxn ang="0">
                  <a:pos x="150" y="1075"/>
                </a:cxn>
                <a:cxn ang="0">
                  <a:pos x="78" y="1165"/>
                </a:cxn>
                <a:cxn ang="0">
                  <a:pos x="361" y="1256"/>
                </a:cxn>
                <a:cxn ang="0">
                  <a:pos x="444" y="1316"/>
                </a:cxn>
                <a:cxn ang="0">
                  <a:pos x="697" y="1400"/>
                </a:cxn>
                <a:cxn ang="0">
                  <a:pos x="1026" y="1346"/>
                </a:cxn>
                <a:cxn ang="0">
                  <a:pos x="991" y="1412"/>
                </a:cxn>
                <a:cxn ang="0">
                  <a:pos x="804" y="1574"/>
                </a:cxn>
                <a:cxn ang="0">
                  <a:pos x="726" y="1718"/>
                </a:cxn>
                <a:cxn ang="0">
                  <a:pos x="768" y="1742"/>
                </a:cxn>
                <a:cxn ang="0">
                  <a:pos x="865" y="1693"/>
                </a:cxn>
                <a:cxn ang="0">
                  <a:pos x="991" y="1699"/>
                </a:cxn>
                <a:cxn ang="0">
                  <a:pos x="1135" y="1627"/>
                </a:cxn>
                <a:cxn ang="0">
                  <a:pos x="1183" y="1669"/>
                </a:cxn>
                <a:cxn ang="0">
                  <a:pos x="1399" y="1436"/>
                </a:cxn>
                <a:cxn ang="0">
                  <a:pos x="1615" y="1334"/>
                </a:cxn>
                <a:cxn ang="0">
                  <a:pos x="1645" y="1370"/>
                </a:cxn>
                <a:cxn ang="0">
                  <a:pos x="1681" y="1430"/>
                </a:cxn>
                <a:cxn ang="0">
                  <a:pos x="1699" y="1466"/>
                </a:cxn>
                <a:cxn ang="0">
                  <a:pos x="1747" y="1550"/>
                </a:cxn>
                <a:cxn ang="0">
                  <a:pos x="1772" y="1586"/>
                </a:cxn>
                <a:cxn ang="0">
                  <a:pos x="2124" y="2248"/>
                </a:cxn>
                <a:cxn ang="0">
                  <a:pos x="1693" y="1322"/>
                </a:cxn>
                <a:cxn ang="0">
                  <a:pos x="1861" y="1165"/>
                </a:cxn>
                <a:cxn ang="0">
                  <a:pos x="2173" y="1099"/>
                </a:cxn>
                <a:cxn ang="0">
                  <a:pos x="2390" y="1009"/>
                </a:cxn>
                <a:cxn ang="0">
                  <a:pos x="2570" y="805"/>
                </a:cxn>
                <a:cxn ang="0">
                  <a:pos x="2342" y="781"/>
                </a:cxn>
                <a:cxn ang="0">
                  <a:pos x="2114" y="763"/>
                </a:cxn>
                <a:cxn ang="0">
                  <a:pos x="2408" y="433"/>
                </a:cxn>
                <a:cxn ang="0">
                  <a:pos x="2426" y="421"/>
                </a:cxn>
                <a:cxn ang="0">
                  <a:pos x="2474" y="379"/>
                </a:cxn>
                <a:cxn ang="0">
                  <a:pos x="2492" y="355"/>
                </a:cxn>
                <a:cxn ang="0">
                  <a:pos x="2474" y="337"/>
                </a:cxn>
                <a:cxn ang="0">
                  <a:pos x="2474" y="271"/>
                </a:cxn>
                <a:cxn ang="0">
                  <a:pos x="2492" y="192"/>
                </a:cxn>
                <a:cxn ang="0">
                  <a:pos x="2504" y="132"/>
                </a:cxn>
                <a:cxn ang="0">
                  <a:pos x="2492" y="36"/>
                </a:cxn>
                <a:cxn ang="0">
                  <a:pos x="2492" y="24"/>
                </a:cxn>
                <a:cxn ang="0">
                  <a:pos x="2102" y="0"/>
                </a:cxn>
                <a:cxn ang="0">
                  <a:pos x="1909" y="90"/>
                </a:cxn>
                <a:cxn ang="0">
                  <a:pos x="1747" y="535"/>
                </a:cxn>
                <a:cxn ang="0">
                  <a:pos x="1711" y="469"/>
                </a:cxn>
                <a:cxn ang="0">
                  <a:pos x="1633" y="144"/>
                </a:cxn>
                <a:cxn ang="0">
                  <a:pos x="1579" y="0"/>
                </a:cxn>
                <a:cxn ang="0">
                  <a:pos x="738" y="186"/>
                </a:cxn>
                <a:cxn ang="0">
                  <a:pos x="756" y="463"/>
                </a:cxn>
              </a:cxnLst>
              <a:rect l="0" t="0" r="r" b="b"/>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lnTo>
                    <a:pt x="756" y="463"/>
                  </a:lnTo>
                  <a:close/>
                </a:path>
              </a:pathLst>
            </a:custGeom>
            <a:gradFill rotWithShape="0">
              <a:gsLst>
                <a:gs pos="0">
                  <a:schemeClr val="bg2"/>
                </a:gs>
                <a:gs pos="100000">
                  <a:schemeClr val="bg1"/>
                </a:gs>
              </a:gsLst>
              <a:lin ang="5400000" scaled="1"/>
            </a:gradFill>
            <a:ln w="9525">
              <a:noFill/>
              <a:round/>
              <a:headEnd/>
              <a:tailEnd/>
            </a:ln>
          </p:spPr>
          <p:txBody>
            <a:bodyPr/>
            <a:lstStyle/>
            <a:p>
              <a:pPr eaLnBrk="0" hangingPunct="0">
                <a:defRPr/>
              </a:pPr>
              <a:endParaRPr lang="en-AU" dirty="0"/>
            </a:p>
          </p:txBody>
        </p:sp>
        <p:sp>
          <p:nvSpPr>
            <p:cNvPr id="10" name="Freeform 8"/>
            <p:cNvSpPr>
              <a:spLocks/>
            </p:cNvSpPr>
            <p:nvPr/>
          </p:nvSpPr>
          <p:spPr bwMode="hidden">
            <a:xfrm>
              <a:off x="3525" y="1"/>
              <a:ext cx="2185" cy="1508"/>
            </a:xfrm>
            <a:custGeom>
              <a:avLst/>
              <a:gdLst/>
              <a:ahLst/>
              <a:cxnLst>
                <a:cxn ang="0">
                  <a:pos x="1034" y="767"/>
                </a:cxn>
                <a:cxn ang="0">
                  <a:pos x="1190" y="1235"/>
                </a:cxn>
                <a:cxn ang="0">
                  <a:pos x="956" y="1193"/>
                </a:cxn>
                <a:cxn ang="0">
                  <a:pos x="723" y="1127"/>
                </a:cxn>
                <a:cxn ang="0">
                  <a:pos x="442" y="1109"/>
                </a:cxn>
                <a:cxn ang="0">
                  <a:pos x="0" y="1079"/>
                </a:cxn>
                <a:cxn ang="0">
                  <a:pos x="30" y="1115"/>
                </a:cxn>
                <a:cxn ang="0">
                  <a:pos x="496" y="1133"/>
                </a:cxn>
                <a:cxn ang="0">
                  <a:pos x="777" y="1187"/>
                </a:cxn>
                <a:cxn ang="0">
                  <a:pos x="1130" y="1301"/>
                </a:cxn>
                <a:cxn ang="0">
                  <a:pos x="1070" y="1319"/>
                </a:cxn>
                <a:cxn ang="0">
                  <a:pos x="711" y="1505"/>
                </a:cxn>
                <a:cxn ang="0">
                  <a:pos x="765" y="1481"/>
                </a:cxn>
                <a:cxn ang="0">
                  <a:pos x="861" y="1439"/>
                </a:cxn>
                <a:cxn ang="0">
                  <a:pos x="1022" y="1355"/>
                </a:cxn>
                <a:cxn ang="0">
                  <a:pos x="1214" y="1295"/>
                </a:cxn>
                <a:cxn ang="0">
                  <a:pos x="1267" y="1223"/>
                </a:cxn>
                <a:cxn ang="0">
                  <a:pos x="1632" y="1043"/>
                </a:cxn>
                <a:cxn ang="0">
                  <a:pos x="1931" y="953"/>
                </a:cxn>
                <a:cxn ang="0">
                  <a:pos x="2176" y="821"/>
                </a:cxn>
                <a:cxn ang="0">
                  <a:pos x="1961" y="911"/>
                </a:cxn>
                <a:cxn ang="0">
                  <a:pos x="1656" y="989"/>
                </a:cxn>
                <a:cxn ang="0">
                  <a:pos x="1339" y="1151"/>
                </a:cxn>
                <a:cxn ang="0">
                  <a:pos x="1501" y="905"/>
                </a:cxn>
                <a:cxn ang="0">
                  <a:pos x="1620" y="545"/>
                </a:cxn>
                <a:cxn ang="0">
                  <a:pos x="1740" y="372"/>
                </a:cxn>
                <a:cxn ang="0">
                  <a:pos x="1979" y="60"/>
                </a:cxn>
                <a:cxn ang="0">
                  <a:pos x="2003" y="0"/>
                </a:cxn>
                <a:cxn ang="0">
                  <a:pos x="1973" y="0"/>
                </a:cxn>
                <a:cxn ang="0">
                  <a:pos x="1596" y="480"/>
                </a:cxn>
                <a:cxn ang="0">
                  <a:pos x="1477" y="887"/>
                </a:cxn>
                <a:cxn ang="0">
                  <a:pos x="1255" y="1175"/>
                </a:cxn>
                <a:cxn ang="0">
                  <a:pos x="1130" y="905"/>
                </a:cxn>
                <a:cxn ang="0">
                  <a:pos x="1010" y="540"/>
                </a:cxn>
                <a:cxn ang="0">
                  <a:pos x="885" y="222"/>
                </a:cxn>
                <a:cxn ang="0">
                  <a:pos x="789" y="0"/>
                </a:cxn>
                <a:cxn ang="0">
                  <a:pos x="753" y="0"/>
                </a:cxn>
                <a:cxn ang="0">
                  <a:pos x="903" y="354"/>
                </a:cxn>
                <a:cxn ang="0">
                  <a:pos x="1034" y="767"/>
                </a:cxn>
                <a:cxn ang="0">
                  <a:pos x="1034" y="767"/>
                </a:cxn>
              </a:cxnLst>
              <a:rect l="0" t="0" r="r" b="b"/>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lnTo>
                    <a:pt x="1034" y="767"/>
                  </a:lnTo>
                  <a:close/>
                </a:path>
              </a:pathLst>
            </a:custGeom>
            <a:gradFill rotWithShape="0">
              <a:gsLst>
                <a:gs pos="0">
                  <a:schemeClr val="accent2"/>
                </a:gs>
                <a:gs pos="100000">
                  <a:schemeClr val="bg1"/>
                </a:gs>
              </a:gsLst>
              <a:lin ang="5400000" scaled="1"/>
            </a:gradFill>
            <a:ln w="9525">
              <a:noFill/>
              <a:round/>
              <a:headEnd/>
              <a:tailEnd/>
            </a:ln>
          </p:spPr>
          <p:txBody>
            <a:bodyPr/>
            <a:lstStyle/>
            <a:p>
              <a:pPr eaLnBrk="0" hangingPunct="0">
                <a:defRPr/>
              </a:pPr>
              <a:endParaRPr lang="en-AU" dirty="0"/>
            </a:p>
          </p:txBody>
        </p:sp>
        <p:sp>
          <p:nvSpPr>
            <p:cNvPr id="11" name="Freeform 9"/>
            <p:cNvSpPr>
              <a:spLocks/>
            </p:cNvSpPr>
            <p:nvPr/>
          </p:nvSpPr>
          <p:spPr bwMode="hidden">
            <a:xfrm>
              <a:off x="0" y="649"/>
              <a:ext cx="816" cy="806"/>
            </a:xfrm>
            <a:custGeom>
              <a:avLst/>
              <a:gdLst/>
              <a:ahLst/>
              <a:cxnLst>
                <a:cxn ang="0">
                  <a:pos x="161" y="564"/>
                </a:cxn>
                <a:cxn ang="0">
                  <a:pos x="329" y="438"/>
                </a:cxn>
                <a:cxn ang="0">
                  <a:pos x="646" y="216"/>
                </a:cxn>
                <a:cxn ang="0">
                  <a:pos x="813" y="0"/>
                </a:cxn>
                <a:cxn ang="0">
                  <a:pos x="676" y="150"/>
                </a:cxn>
                <a:cxn ang="0">
                  <a:pos x="144" y="504"/>
                </a:cxn>
                <a:cxn ang="0">
                  <a:pos x="0" y="732"/>
                </a:cxn>
                <a:cxn ang="0">
                  <a:pos x="0" y="804"/>
                </a:cxn>
                <a:cxn ang="0">
                  <a:pos x="161" y="564"/>
                </a:cxn>
                <a:cxn ang="0">
                  <a:pos x="161" y="564"/>
                </a:cxn>
              </a:cxnLst>
              <a:rect l="0" t="0" r="r" b="b"/>
              <a:pathLst>
                <a:path w="813" h="804">
                  <a:moveTo>
                    <a:pt x="161" y="564"/>
                  </a:moveTo>
                  <a:lnTo>
                    <a:pt x="329" y="438"/>
                  </a:lnTo>
                  <a:lnTo>
                    <a:pt x="646" y="216"/>
                  </a:lnTo>
                  <a:lnTo>
                    <a:pt x="813" y="0"/>
                  </a:lnTo>
                  <a:lnTo>
                    <a:pt x="676" y="150"/>
                  </a:lnTo>
                  <a:lnTo>
                    <a:pt x="144" y="504"/>
                  </a:lnTo>
                  <a:lnTo>
                    <a:pt x="0" y="732"/>
                  </a:lnTo>
                  <a:lnTo>
                    <a:pt x="0" y="804"/>
                  </a:lnTo>
                  <a:lnTo>
                    <a:pt x="161" y="564"/>
                  </a:lnTo>
                  <a:lnTo>
                    <a:pt x="161" y="564"/>
                  </a:lnTo>
                  <a:close/>
                </a:path>
              </a:pathLst>
            </a:custGeom>
            <a:gradFill rotWithShape="0">
              <a:gsLst>
                <a:gs pos="0">
                  <a:schemeClr val="accent2"/>
                </a:gs>
                <a:gs pos="100000">
                  <a:schemeClr val="bg1"/>
                </a:gs>
              </a:gsLst>
              <a:lin ang="5400000" scaled="1"/>
            </a:gradFill>
            <a:ln w="9525">
              <a:noFill/>
              <a:round/>
              <a:headEnd/>
              <a:tailEnd/>
            </a:ln>
          </p:spPr>
          <p:txBody>
            <a:bodyPr/>
            <a:lstStyle/>
            <a:p>
              <a:pPr eaLnBrk="0" hangingPunct="0">
                <a:defRPr/>
              </a:pPr>
              <a:endParaRPr lang="en-AU" dirty="0"/>
            </a:p>
          </p:txBody>
        </p:sp>
        <p:sp>
          <p:nvSpPr>
            <p:cNvPr id="12" name="Freeform 10"/>
            <p:cNvSpPr>
              <a:spLocks/>
            </p:cNvSpPr>
            <p:nvPr/>
          </p:nvSpPr>
          <p:spPr bwMode="hidden">
            <a:xfrm>
              <a:off x="0" y="1545"/>
              <a:ext cx="762" cy="107"/>
            </a:xfrm>
            <a:custGeom>
              <a:avLst/>
              <a:gdLst/>
              <a:ahLst/>
              <a:cxnLst>
                <a:cxn ang="0">
                  <a:pos x="460" y="66"/>
                </a:cxn>
                <a:cxn ang="0">
                  <a:pos x="759" y="0"/>
                </a:cxn>
                <a:cxn ang="0">
                  <a:pos x="496" y="36"/>
                </a:cxn>
                <a:cxn ang="0">
                  <a:pos x="138" y="48"/>
                </a:cxn>
                <a:cxn ang="0">
                  <a:pos x="0" y="78"/>
                </a:cxn>
                <a:cxn ang="0">
                  <a:pos x="0" y="107"/>
                </a:cxn>
                <a:cxn ang="0">
                  <a:pos x="96" y="89"/>
                </a:cxn>
                <a:cxn ang="0">
                  <a:pos x="460" y="66"/>
                </a:cxn>
                <a:cxn ang="0">
                  <a:pos x="460" y="66"/>
                </a:cxn>
              </a:cxnLst>
              <a:rect l="0" t="0" r="r" b="b"/>
              <a:pathLst>
                <a:path w="759" h="107">
                  <a:moveTo>
                    <a:pt x="460" y="66"/>
                  </a:moveTo>
                  <a:lnTo>
                    <a:pt x="759" y="0"/>
                  </a:lnTo>
                  <a:lnTo>
                    <a:pt x="496" y="36"/>
                  </a:lnTo>
                  <a:lnTo>
                    <a:pt x="138" y="48"/>
                  </a:lnTo>
                  <a:lnTo>
                    <a:pt x="0" y="78"/>
                  </a:lnTo>
                  <a:lnTo>
                    <a:pt x="0" y="107"/>
                  </a:lnTo>
                  <a:lnTo>
                    <a:pt x="96" y="89"/>
                  </a:lnTo>
                  <a:lnTo>
                    <a:pt x="460" y="66"/>
                  </a:lnTo>
                  <a:lnTo>
                    <a:pt x="460" y="66"/>
                  </a:lnTo>
                  <a:close/>
                </a:path>
              </a:pathLst>
            </a:custGeom>
            <a:gradFill rotWithShape="0">
              <a:gsLst>
                <a:gs pos="0">
                  <a:schemeClr val="accent2"/>
                </a:gs>
                <a:gs pos="100000">
                  <a:schemeClr val="bg1"/>
                </a:gs>
              </a:gsLst>
              <a:lin ang="5400000" scaled="1"/>
            </a:gradFill>
            <a:ln w="9525">
              <a:noFill/>
              <a:round/>
              <a:headEnd/>
              <a:tailEnd/>
            </a:ln>
          </p:spPr>
          <p:txBody>
            <a:bodyPr/>
            <a:lstStyle/>
            <a:p>
              <a:pPr eaLnBrk="0" hangingPunct="0">
                <a:defRPr/>
              </a:pPr>
              <a:endParaRPr lang="en-AU" dirty="0"/>
            </a:p>
          </p:txBody>
        </p:sp>
        <p:sp>
          <p:nvSpPr>
            <p:cNvPr id="13" name="Freeform 11"/>
            <p:cNvSpPr>
              <a:spLocks/>
            </p:cNvSpPr>
            <p:nvPr/>
          </p:nvSpPr>
          <p:spPr bwMode="hidden">
            <a:xfrm>
              <a:off x="2314" y="3431"/>
              <a:ext cx="3182" cy="745"/>
            </a:xfrm>
            <a:custGeom>
              <a:avLst/>
              <a:gdLst/>
              <a:ahLst/>
              <a:cxnLst>
                <a:cxn ang="0">
                  <a:pos x="1387" y="239"/>
                </a:cxn>
                <a:cxn ang="0">
                  <a:pos x="1734" y="233"/>
                </a:cxn>
                <a:cxn ang="0">
                  <a:pos x="2087" y="251"/>
                </a:cxn>
                <a:cxn ang="0">
                  <a:pos x="2505" y="233"/>
                </a:cxn>
                <a:cxn ang="0">
                  <a:pos x="3169" y="204"/>
                </a:cxn>
                <a:cxn ang="0">
                  <a:pos x="3115" y="186"/>
                </a:cxn>
                <a:cxn ang="0">
                  <a:pos x="2422" y="221"/>
                </a:cxn>
                <a:cxn ang="0">
                  <a:pos x="2003" y="221"/>
                </a:cxn>
                <a:cxn ang="0">
                  <a:pos x="1459" y="186"/>
                </a:cxn>
                <a:cxn ang="0">
                  <a:pos x="1543" y="168"/>
                </a:cxn>
                <a:cxn ang="0">
                  <a:pos x="2039" y="0"/>
                </a:cxn>
                <a:cxn ang="0">
                  <a:pos x="1961" y="24"/>
                </a:cxn>
                <a:cxn ang="0">
                  <a:pos x="1836" y="66"/>
                </a:cxn>
                <a:cxn ang="0">
                  <a:pos x="1602" y="138"/>
                </a:cxn>
                <a:cxn ang="0">
                  <a:pos x="1339" y="198"/>
                </a:cxn>
                <a:cxn ang="0">
                  <a:pos x="1268" y="251"/>
                </a:cxn>
                <a:cxn ang="0">
                  <a:pos x="765" y="413"/>
                </a:cxn>
                <a:cxn ang="0">
                  <a:pos x="335" y="503"/>
                </a:cxn>
                <a:cxn ang="0">
                  <a:pos x="0" y="617"/>
                </a:cxn>
                <a:cxn ang="0">
                  <a:pos x="299" y="539"/>
                </a:cxn>
                <a:cxn ang="0">
                  <a:pos x="735" y="449"/>
                </a:cxn>
                <a:cxn ang="0">
                  <a:pos x="1178" y="311"/>
                </a:cxn>
                <a:cxn ang="0">
                  <a:pos x="981" y="491"/>
                </a:cxn>
                <a:cxn ang="0">
                  <a:pos x="867" y="743"/>
                </a:cxn>
                <a:cxn ang="0">
                  <a:pos x="861" y="743"/>
                </a:cxn>
                <a:cxn ang="0">
                  <a:pos x="933" y="743"/>
                </a:cxn>
                <a:cxn ang="0">
                  <a:pos x="1022" y="497"/>
                </a:cxn>
                <a:cxn ang="0">
                  <a:pos x="1297" y="281"/>
                </a:cxn>
                <a:cxn ang="0">
                  <a:pos x="1531" y="449"/>
                </a:cxn>
                <a:cxn ang="0">
                  <a:pos x="1770" y="677"/>
                </a:cxn>
                <a:cxn ang="0">
                  <a:pos x="1854" y="743"/>
                </a:cxn>
                <a:cxn ang="0">
                  <a:pos x="1919" y="743"/>
                </a:cxn>
                <a:cxn ang="0">
                  <a:pos x="1692" y="527"/>
                </a:cxn>
                <a:cxn ang="0">
                  <a:pos x="1387" y="239"/>
                </a:cxn>
                <a:cxn ang="0">
                  <a:pos x="1387" y="239"/>
                </a:cxn>
              </a:cxnLst>
              <a:rect l="0" t="0" r="r" b="b"/>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lnTo>
                    <a:pt x="1387" y="239"/>
                  </a:lnTo>
                  <a:close/>
                </a:path>
              </a:pathLst>
            </a:custGeom>
            <a:gradFill rotWithShape="0">
              <a:gsLst>
                <a:gs pos="0">
                  <a:schemeClr val="accent2"/>
                </a:gs>
                <a:gs pos="100000">
                  <a:schemeClr val="bg1"/>
                </a:gs>
              </a:gsLst>
              <a:lin ang="2700000" scaled="1"/>
            </a:gradFill>
            <a:ln w="9525">
              <a:noFill/>
              <a:round/>
              <a:headEnd/>
              <a:tailEnd/>
            </a:ln>
          </p:spPr>
          <p:txBody>
            <a:bodyPr/>
            <a:lstStyle/>
            <a:p>
              <a:pPr eaLnBrk="0" hangingPunct="0">
                <a:defRPr/>
              </a:pPr>
              <a:endParaRPr lang="en-AU" dirty="0"/>
            </a:p>
          </p:txBody>
        </p:sp>
        <p:sp>
          <p:nvSpPr>
            <p:cNvPr id="14" name="Rectangle 12"/>
            <p:cNvSpPr>
              <a:spLocks noChangeArrowheads="1"/>
            </p:cNvSpPr>
            <p:nvPr/>
          </p:nvSpPr>
          <p:spPr bwMode="hidden">
            <a:xfrm>
              <a:off x="192" y="127"/>
              <a:ext cx="1" cy="1"/>
            </a:xfrm>
            <a:prstGeom prst="rect">
              <a:avLst/>
            </a:prstGeom>
            <a:solidFill>
              <a:srgbClr val="9A1E8D"/>
            </a:solidFill>
            <a:ln w="9525">
              <a:noFill/>
              <a:miter lim="800000"/>
              <a:headEnd/>
              <a:tailEnd/>
            </a:ln>
          </p:spPr>
          <p:txBody>
            <a:bodyPr/>
            <a:lstStyle/>
            <a:p>
              <a:pPr eaLnBrk="0" hangingPunct="0">
                <a:defRPr/>
              </a:pPr>
              <a:endParaRPr lang="en-AU" dirty="0"/>
            </a:p>
          </p:txBody>
        </p:sp>
        <p:sp>
          <p:nvSpPr>
            <p:cNvPr id="15" name="Rectangle 13"/>
            <p:cNvSpPr>
              <a:spLocks noChangeArrowheads="1"/>
            </p:cNvSpPr>
            <p:nvPr/>
          </p:nvSpPr>
          <p:spPr bwMode="hidden">
            <a:xfrm>
              <a:off x="204" y="131"/>
              <a:ext cx="1" cy="1"/>
            </a:xfrm>
            <a:prstGeom prst="rect">
              <a:avLst/>
            </a:prstGeom>
            <a:solidFill>
              <a:srgbClr val="9A1E8D"/>
            </a:solidFill>
            <a:ln w="9525">
              <a:noFill/>
              <a:miter lim="800000"/>
              <a:headEnd/>
              <a:tailEnd/>
            </a:ln>
          </p:spPr>
          <p:txBody>
            <a:bodyPr/>
            <a:lstStyle/>
            <a:p>
              <a:pPr eaLnBrk="0" hangingPunct="0">
                <a:defRPr/>
              </a:pPr>
              <a:endParaRPr lang="en-AU" dirty="0"/>
            </a:p>
          </p:txBody>
        </p:sp>
        <p:sp>
          <p:nvSpPr>
            <p:cNvPr id="16" name="Freeform 14"/>
            <p:cNvSpPr>
              <a:spLocks/>
            </p:cNvSpPr>
            <p:nvPr/>
          </p:nvSpPr>
          <p:spPr bwMode="hidden">
            <a:xfrm>
              <a:off x="0" y="4032"/>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pPr eaLnBrk="0" hangingPunct="0">
                <a:defRPr/>
              </a:pPr>
              <a:endParaRPr lang="en-AU" dirty="0"/>
            </a:p>
          </p:txBody>
        </p:sp>
        <p:sp>
          <p:nvSpPr>
            <p:cNvPr id="17" name="Freeform 15"/>
            <p:cNvSpPr>
              <a:spLocks/>
            </p:cNvSpPr>
            <p:nvPr/>
          </p:nvSpPr>
          <p:spPr bwMode="hidden">
            <a:xfrm>
              <a:off x="0" y="4032"/>
              <a:ext cx="5760" cy="336"/>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pPr eaLnBrk="0" hangingPunct="0">
                <a:defRPr/>
              </a:pPr>
              <a:endParaRPr lang="en-AU" dirty="0"/>
            </a:p>
          </p:txBody>
        </p:sp>
        <p:sp>
          <p:nvSpPr>
            <p:cNvPr id="18" name="Freeform 16"/>
            <p:cNvSpPr>
              <a:spLocks/>
            </p:cNvSpPr>
            <p:nvPr/>
          </p:nvSpPr>
          <p:spPr bwMode="hidden">
            <a:xfrm>
              <a:off x="0" y="0"/>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2">
                    <a:gamma/>
                    <a:shade val="56078"/>
                    <a:invGamma/>
                  </a:schemeClr>
                </a:gs>
                <a:gs pos="100000">
                  <a:schemeClr val="bg2"/>
                </a:gs>
              </a:gsLst>
              <a:lin ang="5400000" scaled="1"/>
            </a:gradFill>
            <a:ln w="9525">
              <a:noFill/>
              <a:round/>
              <a:headEnd/>
              <a:tailEnd/>
            </a:ln>
          </p:spPr>
          <p:txBody>
            <a:bodyPr/>
            <a:lstStyle/>
            <a:p>
              <a:pPr eaLnBrk="0" hangingPunct="0">
                <a:defRPr/>
              </a:pPr>
              <a:endParaRPr lang="en-AU" dirty="0"/>
            </a:p>
          </p:txBody>
        </p:sp>
        <p:sp>
          <p:nvSpPr>
            <p:cNvPr id="19" name="Freeform 17"/>
            <p:cNvSpPr>
              <a:spLocks/>
            </p:cNvSpPr>
            <p:nvPr/>
          </p:nvSpPr>
          <p:spPr bwMode="hidden">
            <a:xfrm>
              <a:off x="509" y="229"/>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gs>
                <a:gs pos="100000">
                  <a:schemeClr val="bg1"/>
                </a:gs>
              </a:gsLst>
              <a:lin ang="2700000" scaled="1"/>
            </a:gradFill>
            <a:ln w="9525">
              <a:noFill/>
              <a:round/>
              <a:headEnd/>
              <a:tailEnd/>
            </a:ln>
          </p:spPr>
          <p:txBody>
            <a:bodyPr/>
            <a:lstStyle/>
            <a:p>
              <a:pPr eaLnBrk="0" hangingPunct="0">
                <a:defRPr/>
              </a:pPr>
              <a:endParaRPr lang="en-AU" dirty="0"/>
            </a:p>
          </p:txBody>
        </p:sp>
        <p:sp>
          <p:nvSpPr>
            <p:cNvPr id="20" name="Freeform 18"/>
            <p:cNvSpPr>
              <a:spLocks/>
            </p:cNvSpPr>
            <p:nvPr/>
          </p:nvSpPr>
          <p:spPr bwMode="hidden">
            <a:xfrm>
              <a:off x="1344" y="293"/>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gs>
                <a:gs pos="100000">
                  <a:schemeClr val="bg1"/>
                </a:gs>
              </a:gsLst>
              <a:lin ang="5400000" scaled="1"/>
            </a:gradFill>
            <a:ln w="9525">
              <a:noFill/>
              <a:round/>
              <a:headEnd/>
              <a:tailEnd/>
            </a:ln>
          </p:spPr>
          <p:txBody>
            <a:bodyPr/>
            <a:lstStyle/>
            <a:p>
              <a:pPr eaLnBrk="0" hangingPunct="0">
                <a:defRPr/>
              </a:pPr>
              <a:endParaRPr lang="en-AU" dirty="0"/>
            </a:p>
          </p:txBody>
        </p:sp>
        <p:sp>
          <p:nvSpPr>
            <p:cNvPr id="21" name="Freeform 19"/>
            <p:cNvSpPr>
              <a:spLocks/>
            </p:cNvSpPr>
            <p:nvPr/>
          </p:nvSpPr>
          <p:spPr bwMode="hidden">
            <a:xfrm>
              <a:off x="2932" y="1728"/>
              <a:ext cx="2828" cy="2366"/>
            </a:xfrm>
            <a:custGeom>
              <a:avLst/>
              <a:gdLst/>
              <a:ahLst/>
              <a:cxnLst>
                <a:cxn ang="0">
                  <a:pos x="1814" y="606"/>
                </a:cxn>
                <a:cxn ang="0">
                  <a:pos x="1615" y="252"/>
                </a:cxn>
                <a:cxn ang="0">
                  <a:pos x="1345" y="132"/>
                </a:cxn>
                <a:cxn ang="0">
                  <a:pos x="1381" y="492"/>
                </a:cxn>
                <a:cxn ang="0">
                  <a:pos x="955" y="221"/>
                </a:cxn>
                <a:cxn ang="0">
                  <a:pos x="877" y="161"/>
                </a:cxn>
                <a:cxn ang="0">
                  <a:pos x="841" y="167"/>
                </a:cxn>
                <a:cxn ang="0">
                  <a:pos x="720" y="161"/>
                </a:cxn>
                <a:cxn ang="0">
                  <a:pos x="613" y="144"/>
                </a:cxn>
                <a:cxn ang="0">
                  <a:pos x="492" y="161"/>
                </a:cxn>
                <a:cxn ang="0">
                  <a:pos x="432" y="150"/>
                </a:cxn>
                <a:cxn ang="0">
                  <a:pos x="342" y="138"/>
                </a:cxn>
                <a:cxn ang="0">
                  <a:pos x="246" y="126"/>
                </a:cxn>
                <a:cxn ang="0">
                  <a:pos x="174" y="114"/>
                </a:cxn>
                <a:cxn ang="0">
                  <a:pos x="216" y="240"/>
                </a:cxn>
                <a:cxn ang="0">
                  <a:pos x="607" y="588"/>
                </a:cxn>
                <a:cxn ang="0">
                  <a:pos x="1177" y="817"/>
                </a:cxn>
                <a:cxn ang="0">
                  <a:pos x="972" y="871"/>
                </a:cxn>
                <a:cxn ang="0">
                  <a:pos x="492" y="1111"/>
                </a:cxn>
                <a:cxn ang="0">
                  <a:pos x="276" y="1441"/>
                </a:cxn>
                <a:cxn ang="0">
                  <a:pos x="42" y="1441"/>
                </a:cxn>
                <a:cxn ang="0">
                  <a:pos x="367" y="1585"/>
                </a:cxn>
                <a:cxn ang="0">
                  <a:pos x="949" y="1712"/>
                </a:cxn>
                <a:cxn ang="0">
                  <a:pos x="1519" y="1537"/>
                </a:cxn>
                <a:cxn ang="0">
                  <a:pos x="1735" y="1513"/>
                </a:cxn>
                <a:cxn ang="0">
                  <a:pos x="1723" y="1802"/>
                </a:cxn>
                <a:cxn ang="0">
                  <a:pos x="2042" y="2229"/>
                </a:cxn>
                <a:cxn ang="0">
                  <a:pos x="2191" y="2133"/>
                </a:cxn>
                <a:cxn ang="0">
                  <a:pos x="2270" y="1970"/>
                </a:cxn>
                <a:cxn ang="0">
                  <a:pos x="2233" y="1573"/>
                </a:cxn>
                <a:cxn ang="0">
                  <a:pos x="2294" y="1483"/>
                </a:cxn>
                <a:cxn ang="0">
                  <a:pos x="2588" y="1688"/>
                </a:cxn>
                <a:cxn ang="0">
                  <a:pos x="2695" y="1682"/>
                </a:cxn>
                <a:cxn ang="0">
                  <a:pos x="2588" y="1543"/>
                </a:cxn>
                <a:cxn ang="0">
                  <a:pos x="2510" y="1357"/>
                </a:cxn>
                <a:cxn ang="0">
                  <a:pos x="2354" y="1184"/>
                </a:cxn>
                <a:cxn ang="0">
                  <a:pos x="2102" y="931"/>
                </a:cxn>
                <a:cxn ang="0">
                  <a:pos x="2137" y="907"/>
                </a:cxn>
                <a:cxn ang="0">
                  <a:pos x="2215" y="871"/>
                </a:cxn>
                <a:cxn ang="0">
                  <a:pos x="2324" y="817"/>
                </a:cxn>
                <a:cxn ang="0">
                  <a:pos x="2372" y="787"/>
                </a:cxn>
                <a:cxn ang="0">
                  <a:pos x="2078" y="865"/>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eaLnBrk="0" hangingPunct="0">
                <a:defRPr/>
              </a:pPr>
              <a:endParaRPr lang="en-AU" dirty="0"/>
            </a:p>
          </p:txBody>
        </p:sp>
        <p:sp>
          <p:nvSpPr>
            <p:cNvPr id="22" name="Freeform 20"/>
            <p:cNvSpPr>
              <a:spLocks/>
            </p:cNvSpPr>
            <p:nvPr/>
          </p:nvSpPr>
          <p:spPr bwMode="hidden">
            <a:xfrm>
              <a:off x="3160" y="1860"/>
              <a:ext cx="2162" cy="1934"/>
            </a:xfrm>
            <a:custGeom>
              <a:avLst/>
              <a:gdLst/>
              <a:ahLst/>
              <a:cxnLst>
                <a:cxn ang="0">
                  <a:pos x="1842" y="851"/>
                </a:cxn>
                <a:cxn ang="0">
                  <a:pos x="1937" y="1019"/>
                </a:cxn>
                <a:cxn ang="0">
                  <a:pos x="2051" y="1168"/>
                </a:cxn>
                <a:cxn ang="0">
                  <a:pos x="2117" y="1246"/>
                </a:cxn>
                <a:cxn ang="0">
                  <a:pos x="2153" y="1294"/>
                </a:cxn>
                <a:cxn ang="0">
                  <a:pos x="1889" y="977"/>
                </a:cxn>
                <a:cxn ang="0">
                  <a:pos x="1860" y="929"/>
                </a:cxn>
                <a:cxn ang="0">
                  <a:pos x="1782" y="1240"/>
                </a:cxn>
                <a:cxn ang="0">
                  <a:pos x="1770" y="1486"/>
                </a:cxn>
                <a:cxn ang="0">
                  <a:pos x="1818" y="1906"/>
                </a:cxn>
                <a:cxn ang="0">
                  <a:pos x="1788" y="1930"/>
                </a:cxn>
                <a:cxn ang="0">
                  <a:pos x="1746" y="1534"/>
                </a:cxn>
                <a:cxn ang="0">
                  <a:pos x="1728" y="1288"/>
                </a:cxn>
                <a:cxn ang="0">
                  <a:pos x="1764" y="1085"/>
                </a:cxn>
                <a:cxn ang="0">
                  <a:pos x="1770" y="875"/>
                </a:cxn>
                <a:cxn ang="0">
                  <a:pos x="1268" y="1007"/>
                </a:cxn>
                <a:cxn ang="0">
                  <a:pos x="825" y="1132"/>
                </a:cxn>
                <a:cxn ang="0">
                  <a:pos x="323" y="1312"/>
                </a:cxn>
                <a:cxn ang="0">
                  <a:pos x="18" y="1420"/>
                </a:cxn>
                <a:cxn ang="0">
                  <a:pos x="311" y="1282"/>
                </a:cxn>
                <a:cxn ang="0">
                  <a:pos x="682" y="1144"/>
                </a:cxn>
                <a:cxn ang="0">
                  <a:pos x="1022" y="1037"/>
                </a:cxn>
                <a:cxn ang="0">
                  <a:pos x="1411" y="929"/>
                </a:cxn>
                <a:cxn ang="0">
                  <a:pos x="1692" y="815"/>
                </a:cxn>
                <a:cxn ang="0">
                  <a:pos x="1333" y="623"/>
                </a:cxn>
                <a:cxn ang="0">
                  <a:pos x="861" y="515"/>
                </a:cxn>
                <a:cxn ang="0">
                  <a:pos x="227" y="161"/>
                </a:cxn>
                <a:cxn ang="0">
                  <a:pos x="0" y="83"/>
                </a:cxn>
                <a:cxn ang="0">
                  <a:pos x="329" y="179"/>
                </a:cxn>
                <a:cxn ang="0">
                  <a:pos x="712" y="383"/>
                </a:cxn>
                <a:cxn ang="0">
                  <a:pos x="933" y="491"/>
                </a:cxn>
                <a:cxn ang="0">
                  <a:pos x="1351" y="593"/>
                </a:cxn>
                <a:cxn ang="0">
                  <a:pos x="1650" y="743"/>
                </a:cxn>
                <a:cxn ang="0">
                  <a:pos x="1423" y="461"/>
                </a:cxn>
                <a:cxn ang="0">
                  <a:pos x="1286" y="191"/>
                </a:cxn>
                <a:cxn ang="0">
                  <a:pos x="1154" y="0"/>
                </a:cxn>
                <a:cxn ang="0">
                  <a:pos x="1339" y="215"/>
                </a:cxn>
                <a:cxn ang="0">
                  <a:pos x="1489" y="485"/>
                </a:cxn>
                <a:cxn ang="0">
                  <a:pos x="1746" y="803"/>
                </a:cxn>
                <a:cxn ang="0">
                  <a:pos x="1842" y="851"/>
                </a:cxn>
                <a:cxn ang="0">
                  <a:pos x="1842" y="851"/>
                </a:cxn>
              </a:cxnLst>
              <a:rect l="0" t="0" r="r" b="b"/>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lnTo>
                    <a:pt x="1842" y="851"/>
                  </a:lnTo>
                  <a:close/>
                </a:path>
              </a:pathLst>
            </a:custGeom>
            <a:gradFill rotWithShape="0">
              <a:gsLst>
                <a:gs pos="0">
                  <a:schemeClr val="accent2"/>
                </a:gs>
                <a:gs pos="100000">
                  <a:schemeClr val="bg1"/>
                </a:gs>
              </a:gsLst>
              <a:lin ang="5400000" scaled="1"/>
            </a:gradFill>
            <a:ln w="9525">
              <a:noFill/>
              <a:round/>
              <a:headEnd/>
              <a:tailEnd/>
            </a:ln>
          </p:spPr>
          <p:txBody>
            <a:bodyPr/>
            <a:lstStyle/>
            <a:p>
              <a:pPr eaLnBrk="0" hangingPunct="0">
                <a:defRPr/>
              </a:pPr>
              <a:endParaRPr lang="en-AU" dirty="0"/>
            </a:p>
          </p:txBody>
        </p:sp>
      </p:grpSp>
      <p:sp>
        <p:nvSpPr>
          <p:cNvPr id="5141" name="Rectangle 21"/>
          <p:cNvSpPr>
            <a:spLocks noGrp="1" noChangeArrowheads="1"/>
          </p:cNvSpPr>
          <p:nvPr>
            <p:ph type="ctrTitle" sz="quarter"/>
          </p:nvPr>
        </p:nvSpPr>
        <p:spPr>
          <a:xfrm>
            <a:off x="685800" y="1828800"/>
            <a:ext cx="7772400" cy="1736725"/>
          </a:xfrm>
        </p:spPr>
        <p:txBody>
          <a:bodyPr/>
          <a:lstStyle>
            <a:lvl1pPr>
              <a:defRPr sz="5400"/>
            </a:lvl1pPr>
          </a:lstStyle>
          <a:p>
            <a:r>
              <a:rPr lang="en-US"/>
              <a:t>Click to edit Master title style</a:t>
            </a:r>
          </a:p>
        </p:txBody>
      </p:sp>
      <p:sp>
        <p:nvSpPr>
          <p:cNvPr id="5142" name="Rectangle 2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23" name="Rectangle 23"/>
          <p:cNvSpPr>
            <a:spLocks noGrp="1" noChangeArrowheads="1"/>
          </p:cNvSpPr>
          <p:nvPr>
            <p:ph type="dt" sz="quarter" idx="10"/>
          </p:nvPr>
        </p:nvSpPr>
        <p:spPr/>
        <p:txBody>
          <a:bodyPr/>
          <a:lstStyle>
            <a:lvl1pPr>
              <a:defRPr/>
            </a:lvl1pPr>
          </a:lstStyle>
          <a:p>
            <a:pPr>
              <a:defRPr/>
            </a:pPr>
            <a:endParaRPr lang="en-US"/>
          </a:p>
        </p:txBody>
      </p:sp>
      <p:sp>
        <p:nvSpPr>
          <p:cNvPr id="24" name="Rectangle 24"/>
          <p:cNvSpPr>
            <a:spLocks noGrp="1" noChangeArrowheads="1"/>
          </p:cNvSpPr>
          <p:nvPr>
            <p:ph type="ftr" sz="quarter" idx="11"/>
          </p:nvPr>
        </p:nvSpPr>
        <p:spPr/>
        <p:txBody>
          <a:bodyPr/>
          <a:lstStyle>
            <a:lvl1pPr>
              <a:defRPr/>
            </a:lvl1pPr>
          </a:lstStyle>
          <a:p>
            <a:pPr>
              <a:defRPr/>
            </a:pPr>
            <a:endParaRPr lang="en-US"/>
          </a:p>
        </p:txBody>
      </p:sp>
      <p:sp>
        <p:nvSpPr>
          <p:cNvPr id="25" name="Rectangle 25"/>
          <p:cNvSpPr>
            <a:spLocks noGrp="1" noChangeArrowheads="1"/>
          </p:cNvSpPr>
          <p:nvPr>
            <p:ph type="sldNum" sz="quarter" idx="12"/>
          </p:nvPr>
        </p:nvSpPr>
        <p:spPr/>
        <p:txBody>
          <a:bodyPr/>
          <a:lstStyle>
            <a:lvl1pPr>
              <a:defRPr/>
            </a:lvl1pPr>
          </a:lstStyle>
          <a:p>
            <a:pPr>
              <a:defRPr/>
            </a:pPr>
            <a:fld id="{D356F5CB-F2CE-4ADF-81BF-C58CB3F45ABF}" type="slidenum">
              <a:rPr lang="en-US"/>
              <a:pPr>
                <a:defRPr/>
              </a:pPr>
              <a:t>‹#›</a:t>
            </a:fld>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Rectangle 23"/>
          <p:cNvSpPr>
            <a:spLocks noGrp="1" noChangeArrowheads="1"/>
          </p:cNvSpPr>
          <p:nvPr>
            <p:ph type="dt" sz="half" idx="10"/>
          </p:nvPr>
        </p:nvSpPr>
        <p:spPr>
          <a:ln/>
        </p:spPr>
        <p:txBody>
          <a:bodyPr/>
          <a:lstStyle>
            <a:lvl1pPr>
              <a:defRPr/>
            </a:lvl1pPr>
          </a:lstStyle>
          <a:p>
            <a:pPr>
              <a:defRPr/>
            </a:pPr>
            <a:endParaRPr lang="en-US"/>
          </a:p>
        </p:txBody>
      </p:sp>
      <p:sp>
        <p:nvSpPr>
          <p:cNvPr id="5" name="Rectangle 24"/>
          <p:cNvSpPr>
            <a:spLocks noGrp="1" noChangeArrowheads="1"/>
          </p:cNvSpPr>
          <p:nvPr>
            <p:ph type="ftr" sz="quarter" idx="11"/>
          </p:nvPr>
        </p:nvSpPr>
        <p:spPr>
          <a:ln/>
        </p:spPr>
        <p:txBody>
          <a:bodyPr/>
          <a:lstStyle>
            <a:lvl1pPr>
              <a:defRPr/>
            </a:lvl1pPr>
          </a:lstStyle>
          <a:p>
            <a:pPr>
              <a:defRPr/>
            </a:pPr>
            <a:endParaRPr lang="en-US"/>
          </a:p>
        </p:txBody>
      </p:sp>
      <p:sp>
        <p:nvSpPr>
          <p:cNvPr id="6" name="Rectangle 25"/>
          <p:cNvSpPr>
            <a:spLocks noGrp="1" noChangeArrowheads="1"/>
          </p:cNvSpPr>
          <p:nvPr>
            <p:ph type="sldNum" sz="quarter" idx="12"/>
          </p:nvPr>
        </p:nvSpPr>
        <p:spPr>
          <a:ln/>
        </p:spPr>
        <p:txBody>
          <a:bodyPr/>
          <a:lstStyle>
            <a:lvl1pPr>
              <a:defRPr/>
            </a:lvl1pPr>
          </a:lstStyle>
          <a:p>
            <a:pPr>
              <a:defRPr/>
            </a:pPr>
            <a:fld id="{E5B78BB6-C031-436C-81BD-403E6FE75417}" type="slidenum">
              <a:rPr lang="en-US"/>
              <a:pPr>
                <a:defRPr/>
              </a:pPr>
              <a:t>‹#›</a:t>
            </a:fld>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Rectangle 23"/>
          <p:cNvSpPr>
            <a:spLocks noGrp="1" noChangeArrowheads="1"/>
          </p:cNvSpPr>
          <p:nvPr>
            <p:ph type="dt" sz="half" idx="10"/>
          </p:nvPr>
        </p:nvSpPr>
        <p:spPr>
          <a:ln/>
        </p:spPr>
        <p:txBody>
          <a:bodyPr/>
          <a:lstStyle>
            <a:lvl1pPr>
              <a:defRPr/>
            </a:lvl1pPr>
          </a:lstStyle>
          <a:p>
            <a:pPr>
              <a:defRPr/>
            </a:pPr>
            <a:endParaRPr lang="en-US"/>
          </a:p>
        </p:txBody>
      </p:sp>
      <p:sp>
        <p:nvSpPr>
          <p:cNvPr id="5" name="Rectangle 24"/>
          <p:cNvSpPr>
            <a:spLocks noGrp="1" noChangeArrowheads="1"/>
          </p:cNvSpPr>
          <p:nvPr>
            <p:ph type="ftr" sz="quarter" idx="11"/>
          </p:nvPr>
        </p:nvSpPr>
        <p:spPr>
          <a:ln/>
        </p:spPr>
        <p:txBody>
          <a:bodyPr/>
          <a:lstStyle>
            <a:lvl1pPr>
              <a:defRPr/>
            </a:lvl1pPr>
          </a:lstStyle>
          <a:p>
            <a:pPr>
              <a:defRPr/>
            </a:pPr>
            <a:endParaRPr lang="en-US"/>
          </a:p>
        </p:txBody>
      </p:sp>
      <p:sp>
        <p:nvSpPr>
          <p:cNvPr id="6" name="Rectangle 25"/>
          <p:cNvSpPr>
            <a:spLocks noGrp="1" noChangeArrowheads="1"/>
          </p:cNvSpPr>
          <p:nvPr>
            <p:ph type="sldNum" sz="quarter" idx="12"/>
          </p:nvPr>
        </p:nvSpPr>
        <p:spPr>
          <a:ln/>
        </p:spPr>
        <p:txBody>
          <a:bodyPr/>
          <a:lstStyle>
            <a:lvl1pPr>
              <a:defRPr/>
            </a:lvl1pPr>
          </a:lstStyle>
          <a:p>
            <a:pPr>
              <a:defRPr/>
            </a:pPr>
            <a:fld id="{9546A275-9F57-42CB-97E5-52146C05C1C5}" type="slidenum">
              <a:rPr lang="en-US"/>
              <a:pPr>
                <a:defRPr/>
              </a:pPr>
              <a:t>‹#›</a:t>
            </a:fld>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Rectangle 23"/>
          <p:cNvSpPr>
            <a:spLocks noGrp="1" noChangeArrowheads="1"/>
          </p:cNvSpPr>
          <p:nvPr>
            <p:ph type="dt" sz="half" idx="10"/>
          </p:nvPr>
        </p:nvSpPr>
        <p:spPr>
          <a:ln/>
        </p:spPr>
        <p:txBody>
          <a:bodyPr/>
          <a:lstStyle>
            <a:lvl1pPr>
              <a:defRPr/>
            </a:lvl1pPr>
          </a:lstStyle>
          <a:p>
            <a:pPr>
              <a:defRPr/>
            </a:pPr>
            <a:endParaRPr lang="en-US"/>
          </a:p>
        </p:txBody>
      </p:sp>
      <p:sp>
        <p:nvSpPr>
          <p:cNvPr id="5" name="Rectangle 24"/>
          <p:cNvSpPr>
            <a:spLocks noGrp="1" noChangeArrowheads="1"/>
          </p:cNvSpPr>
          <p:nvPr>
            <p:ph type="ftr" sz="quarter" idx="11"/>
          </p:nvPr>
        </p:nvSpPr>
        <p:spPr>
          <a:ln/>
        </p:spPr>
        <p:txBody>
          <a:bodyPr/>
          <a:lstStyle>
            <a:lvl1pPr>
              <a:defRPr/>
            </a:lvl1pPr>
          </a:lstStyle>
          <a:p>
            <a:pPr>
              <a:defRPr/>
            </a:pPr>
            <a:endParaRPr lang="en-US"/>
          </a:p>
        </p:txBody>
      </p:sp>
      <p:sp>
        <p:nvSpPr>
          <p:cNvPr id="6" name="Rectangle 25"/>
          <p:cNvSpPr>
            <a:spLocks noGrp="1" noChangeArrowheads="1"/>
          </p:cNvSpPr>
          <p:nvPr>
            <p:ph type="sldNum" sz="quarter" idx="12"/>
          </p:nvPr>
        </p:nvSpPr>
        <p:spPr>
          <a:ln/>
        </p:spPr>
        <p:txBody>
          <a:bodyPr/>
          <a:lstStyle>
            <a:lvl1pPr>
              <a:defRPr/>
            </a:lvl1pPr>
          </a:lstStyle>
          <a:p>
            <a:pPr>
              <a:defRPr/>
            </a:pPr>
            <a:fld id="{E07BE330-2BD2-4E39-9A28-5F2BAD16BB37}" type="slidenum">
              <a:rPr lang="en-US"/>
              <a:pPr>
                <a:defRPr/>
              </a:pPr>
              <a:t>‹#›</a:t>
            </a:fld>
            <a:endParaRPr lang="en-US"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3"/>
          <p:cNvSpPr>
            <a:spLocks noGrp="1" noChangeArrowheads="1"/>
          </p:cNvSpPr>
          <p:nvPr>
            <p:ph type="dt" sz="half" idx="10"/>
          </p:nvPr>
        </p:nvSpPr>
        <p:spPr>
          <a:ln/>
        </p:spPr>
        <p:txBody>
          <a:bodyPr/>
          <a:lstStyle>
            <a:lvl1pPr>
              <a:defRPr/>
            </a:lvl1pPr>
          </a:lstStyle>
          <a:p>
            <a:pPr>
              <a:defRPr/>
            </a:pPr>
            <a:endParaRPr lang="en-US"/>
          </a:p>
        </p:txBody>
      </p:sp>
      <p:sp>
        <p:nvSpPr>
          <p:cNvPr id="5" name="Rectangle 24"/>
          <p:cNvSpPr>
            <a:spLocks noGrp="1" noChangeArrowheads="1"/>
          </p:cNvSpPr>
          <p:nvPr>
            <p:ph type="ftr" sz="quarter" idx="11"/>
          </p:nvPr>
        </p:nvSpPr>
        <p:spPr>
          <a:ln/>
        </p:spPr>
        <p:txBody>
          <a:bodyPr/>
          <a:lstStyle>
            <a:lvl1pPr>
              <a:defRPr/>
            </a:lvl1pPr>
          </a:lstStyle>
          <a:p>
            <a:pPr>
              <a:defRPr/>
            </a:pPr>
            <a:endParaRPr lang="en-US"/>
          </a:p>
        </p:txBody>
      </p:sp>
      <p:sp>
        <p:nvSpPr>
          <p:cNvPr id="6" name="Rectangle 25"/>
          <p:cNvSpPr>
            <a:spLocks noGrp="1" noChangeArrowheads="1"/>
          </p:cNvSpPr>
          <p:nvPr>
            <p:ph type="sldNum" sz="quarter" idx="12"/>
          </p:nvPr>
        </p:nvSpPr>
        <p:spPr>
          <a:ln/>
        </p:spPr>
        <p:txBody>
          <a:bodyPr/>
          <a:lstStyle>
            <a:lvl1pPr>
              <a:defRPr/>
            </a:lvl1pPr>
          </a:lstStyle>
          <a:p>
            <a:pPr>
              <a:defRPr/>
            </a:pPr>
            <a:fld id="{9450F8A6-D61D-4054-9650-0E7F427925A2}" type="slidenum">
              <a:rPr lang="en-US"/>
              <a:pPr>
                <a:defRPr/>
              </a:pPr>
              <a:t>‹#›</a:t>
            </a:fld>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Rectangle 23"/>
          <p:cNvSpPr>
            <a:spLocks noGrp="1" noChangeArrowheads="1"/>
          </p:cNvSpPr>
          <p:nvPr>
            <p:ph type="dt" sz="half" idx="10"/>
          </p:nvPr>
        </p:nvSpPr>
        <p:spPr>
          <a:ln/>
        </p:spPr>
        <p:txBody>
          <a:bodyPr/>
          <a:lstStyle>
            <a:lvl1pPr>
              <a:defRPr/>
            </a:lvl1pPr>
          </a:lstStyle>
          <a:p>
            <a:pPr>
              <a:defRPr/>
            </a:pPr>
            <a:endParaRPr lang="en-US"/>
          </a:p>
        </p:txBody>
      </p:sp>
      <p:sp>
        <p:nvSpPr>
          <p:cNvPr id="6" name="Rectangle 24"/>
          <p:cNvSpPr>
            <a:spLocks noGrp="1" noChangeArrowheads="1"/>
          </p:cNvSpPr>
          <p:nvPr>
            <p:ph type="ftr" sz="quarter" idx="11"/>
          </p:nvPr>
        </p:nvSpPr>
        <p:spPr>
          <a:ln/>
        </p:spPr>
        <p:txBody>
          <a:bodyPr/>
          <a:lstStyle>
            <a:lvl1pPr>
              <a:defRPr/>
            </a:lvl1pPr>
          </a:lstStyle>
          <a:p>
            <a:pPr>
              <a:defRPr/>
            </a:pPr>
            <a:endParaRPr lang="en-US"/>
          </a:p>
        </p:txBody>
      </p:sp>
      <p:sp>
        <p:nvSpPr>
          <p:cNvPr id="7" name="Rectangle 25"/>
          <p:cNvSpPr>
            <a:spLocks noGrp="1" noChangeArrowheads="1"/>
          </p:cNvSpPr>
          <p:nvPr>
            <p:ph type="sldNum" sz="quarter" idx="12"/>
          </p:nvPr>
        </p:nvSpPr>
        <p:spPr>
          <a:ln/>
        </p:spPr>
        <p:txBody>
          <a:bodyPr/>
          <a:lstStyle>
            <a:lvl1pPr>
              <a:defRPr/>
            </a:lvl1pPr>
          </a:lstStyle>
          <a:p>
            <a:pPr>
              <a:defRPr/>
            </a:pPr>
            <a:fld id="{CA983904-4BE9-48F0-83C2-522E531E32AB}" type="slidenum">
              <a:rPr lang="en-US"/>
              <a:pPr>
                <a:defRPr/>
              </a:pPr>
              <a:t>‹#›</a:t>
            </a:fld>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Rectangle 23"/>
          <p:cNvSpPr>
            <a:spLocks noGrp="1" noChangeArrowheads="1"/>
          </p:cNvSpPr>
          <p:nvPr>
            <p:ph type="dt" sz="half" idx="10"/>
          </p:nvPr>
        </p:nvSpPr>
        <p:spPr>
          <a:ln/>
        </p:spPr>
        <p:txBody>
          <a:bodyPr/>
          <a:lstStyle>
            <a:lvl1pPr>
              <a:defRPr/>
            </a:lvl1pPr>
          </a:lstStyle>
          <a:p>
            <a:pPr>
              <a:defRPr/>
            </a:pPr>
            <a:endParaRPr lang="en-US"/>
          </a:p>
        </p:txBody>
      </p:sp>
      <p:sp>
        <p:nvSpPr>
          <p:cNvPr id="8" name="Rectangle 24"/>
          <p:cNvSpPr>
            <a:spLocks noGrp="1" noChangeArrowheads="1"/>
          </p:cNvSpPr>
          <p:nvPr>
            <p:ph type="ftr" sz="quarter" idx="11"/>
          </p:nvPr>
        </p:nvSpPr>
        <p:spPr>
          <a:ln/>
        </p:spPr>
        <p:txBody>
          <a:bodyPr/>
          <a:lstStyle>
            <a:lvl1pPr>
              <a:defRPr/>
            </a:lvl1pPr>
          </a:lstStyle>
          <a:p>
            <a:pPr>
              <a:defRPr/>
            </a:pPr>
            <a:endParaRPr lang="en-US"/>
          </a:p>
        </p:txBody>
      </p:sp>
      <p:sp>
        <p:nvSpPr>
          <p:cNvPr id="9" name="Rectangle 25"/>
          <p:cNvSpPr>
            <a:spLocks noGrp="1" noChangeArrowheads="1"/>
          </p:cNvSpPr>
          <p:nvPr>
            <p:ph type="sldNum" sz="quarter" idx="12"/>
          </p:nvPr>
        </p:nvSpPr>
        <p:spPr>
          <a:ln/>
        </p:spPr>
        <p:txBody>
          <a:bodyPr/>
          <a:lstStyle>
            <a:lvl1pPr>
              <a:defRPr/>
            </a:lvl1pPr>
          </a:lstStyle>
          <a:p>
            <a:pPr>
              <a:defRPr/>
            </a:pPr>
            <a:fld id="{B637ADAA-33A6-4FCF-986C-02610BE3D58A}" type="slidenum">
              <a:rPr lang="en-US"/>
              <a:pPr>
                <a:defRPr/>
              </a:pPr>
              <a:t>‹#›</a:t>
            </a:fld>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Rectangle 23"/>
          <p:cNvSpPr>
            <a:spLocks noGrp="1" noChangeArrowheads="1"/>
          </p:cNvSpPr>
          <p:nvPr>
            <p:ph type="dt" sz="half" idx="10"/>
          </p:nvPr>
        </p:nvSpPr>
        <p:spPr>
          <a:ln/>
        </p:spPr>
        <p:txBody>
          <a:bodyPr/>
          <a:lstStyle>
            <a:lvl1pPr>
              <a:defRPr/>
            </a:lvl1pPr>
          </a:lstStyle>
          <a:p>
            <a:pPr>
              <a:defRPr/>
            </a:pPr>
            <a:endParaRPr lang="en-US"/>
          </a:p>
        </p:txBody>
      </p:sp>
      <p:sp>
        <p:nvSpPr>
          <p:cNvPr id="4" name="Rectangle 24"/>
          <p:cNvSpPr>
            <a:spLocks noGrp="1" noChangeArrowheads="1"/>
          </p:cNvSpPr>
          <p:nvPr>
            <p:ph type="ftr" sz="quarter" idx="11"/>
          </p:nvPr>
        </p:nvSpPr>
        <p:spPr>
          <a:ln/>
        </p:spPr>
        <p:txBody>
          <a:bodyPr/>
          <a:lstStyle>
            <a:lvl1pPr>
              <a:defRPr/>
            </a:lvl1pPr>
          </a:lstStyle>
          <a:p>
            <a:pPr>
              <a:defRPr/>
            </a:pPr>
            <a:endParaRPr lang="en-US"/>
          </a:p>
        </p:txBody>
      </p:sp>
      <p:sp>
        <p:nvSpPr>
          <p:cNvPr id="5" name="Rectangle 25"/>
          <p:cNvSpPr>
            <a:spLocks noGrp="1" noChangeArrowheads="1"/>
          </p:cNvSpPr>
          <p:nvPr>
            <p:ph type="sldNum" sz="quarter" idx="12"/>
          </p:nvPr>
        </p:nvSpPr>
        <p:spPr>
          <a:ln/>
        </p:spPr>
        <p:txBody>
          <a:bodyPr/>
          <a:lstStyle>
            <a:lvl1pPr>
              <a:defRPr/>
            </a:lvl1pPr>
          </a:lstStyle>
          <a:p>
            <a:pPr>
              <a:defRPr/>
            </a:pPr>
            <a:fld id="{C5BF58AB-A354-4EBC-8B42-F426CF2665F0}" type="slidenum">
              <a:rPr lang="en-US"/>
              <a:pPr>
                <a:defRPr/>
              </a:pPr>
              <a:t>‹#›</a:t>
            </a:fld>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3"/>
          <p:cNvSpPr>
            <a:spLocks noGrp="1" noChangeArrowheads="1"/>
          </p:cNvSpPr>
          <p:nvPr>
            <p:ph type="dt" sz="half" idx="10"/>
          </p:nvPr>
        </p:nvSpPr>
        <p:spPr>
          <a:ln/>
        </p:spPr>
        <p:txBody>
          <a:bodyPr/>
          <a:lstStyle>
            <a:lvl1pPr>
              <a:defRPr/>
            </a:lvl1pPr>
          </a:lstStyle>
          <a:p>
            <a:pPr>
              <a:defRPr/>
            </a:pPr>
            <a:endParaRPr lang="en-US"/>
          </a:p>
        </p:txBody>
      </p:sp>
      <p:sp>
        <p:nvSpPr>
          <p:cNvPr id="3" name="Rectangle 24"/>
          <p:cNvSpPr>
            <a:spLocks noGrp="1" noChangeArrowheads="1"/>
          </p:cNvSpPr>
          <p:nvPr>
            <p:ph type="ftr" sz="quarter" idx="11"/>
          </p:nvPr>
        </p:nvSpPr>
        <p:spPr>
          <a:ln/>
        </p:spPr>
        <p:txBody>
          <a:bodyPr/>
          <a:lstStyle>
            <a:lvl1pPr>
              <a:defRPr/>
            </a:lvl1pPr>
          </a:lstStyle>
          <a:p>
            <a:pPr>
              <a:defRPr/>
            </a:pPr>
            <a:endParaRPr lang="en-US"/>
          </a:p>
        </p:txBody>
      </p:sp>
      <p:sp>
        <p:nvSpPr>
          <p:cNvPr id="4" name="Rectangle 25"/>
          <p:cNvSpPr>
            <a:spLocks noGrp="1" noChangeArrowheads="1"/>
          </p:cNvSpPr>
          <p:nvPr>
            <p:ph type="sldNum" sz="quarter" idx="12"/>
          </p:nvPr>
        </p:nvSpPr>
        <p:spPr>
          <a:ln/>
        </p:spPr>
        <p:txBody>
          <a:bodyPr/>
          <a:lstStyle>
            <a:lvl1pPr>
              <a:defRPr/>
            </a:lvl1pPr>
          </a:lstStyle>
          <a:p>
            <a:pPr>
              <a:defRPr/>
            </a:pPr>
            <a:fld id="{3C7049B0-8653-44D2-9FC8-158C07FA4FEE}" type="slidenum">
              <a:rPr lang="en-US"/>
              <a:pPr>
                <a:defRPr/>
              </a:pPr>
              <a:t>‹#›</a:t>
            </a:fld>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3"/>
          <p:cNvSpPr>
            <a:spLocks noGrp="1" noChangeArrowheads="1"/>
          </p:cNvSpPr>
          <p:nvPr>
            <p:ph type="dt" sz="half" idx="10"/>
          </p:nvPr>
        </p:nvSpPr>
        <p:spPr>
          <a:ln/>
        </p:spPr>
        <p:txBody>
          <a:bodyPr/>
          <a:lstStyle>
            <a:lvl1pPr>
              <a:defRPr/>
            </a:lvl1pPr>
          </a:lstStyle>
          <a:p>
            <a:pPr>
              <a:defRPr/>
            </a:pPr>
            <a:endParaRPr lang="en-US"/>
          </a:p>
        </p:txBody>
      </p:sp>
      <p:sp>
        <p:nvSpPr>
          <p:cNvPr id="6" name="Rectangle 24"/>
          <p:cNvSpPr>
            <a:spLocks noGrp="1" noChangeArrowheads="1"/>
          </p:cNvSpPr>
          <p:nvPr>
            <p:ph type="ftr" sz="quarter" idx="11"/>
          </p:nvPr>
        </p:nvSpPr>
        <p:spPr>
          <a:ln/>
        </p:spPr>
        <p:txBody>
          <a:bodyPr/>
          <a:lstStyle>
            <a:lvl1pPr>
              <a:defRPr/>
            </a:lvl1pPr>
          </a:lstStyle>
          <a:p>
            <a:pPr>
              <a:defRPr/>
            </a:pPr>
            <a:endParaRPr lang="en-US"/>
          </a:p>
        </p:txBody>
      </p:sp>
      <p:sp>
        <p:nvSpPr>
          <p:cNvPr id="7" name="Rectangle 25"/>
          <p:cNvSpPr>
            <a:spLocks noGrp="1" noChangeArrowheads="1"/>
          </p:cNvSpPr>
          <p:nvPr>
            <p:ph type="sldNum" sz="quarter" idx="12"/>
          </p:nvPr>
        </p:nvSpPr>
        <p:spPr>
          <a:ln/>
        </p:spPr>
        <p:txBody>
          <a:bodyPr/>
          <a:lstStyle>
            <a:lvl1pPr>
              <a:defRPr/>
            </a:lvl1pPr>
          </a:lstStyle>
          <a:p>
            <a:pPr>
              <a:defRPr/>
            </a:pPr>
            <a:fld id="{938EB109-1746-41B5-89EE-52BF57668C6D}" type="slidenum">
              <a:rPr lang="en-US"/>
              <a:pPr>
                <a:defRPr/>
              </a:pPr>
              <a:t>‹#›</a:t>
            </a:fld>
            <a:endParaRPr lang="en-US"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3"/>
          <p:cNvSpPr>
            <a:spLocks noGrp="1" noChangeArrowheads="1"/>
          </p:cNvSpPr>
          <p:nvPr>
            <p:ph type="dt" sz="half" idx="10"/>
          </p:nvPr>
        </p:nvSpPr>
        <p:spPr>
          <a:ln/>
        </p:spPr>
        <p:txBody>
          <a:bodyPr/>
          <a:lstStyle>
            <a:lvl1pPr>
              <a:defRPr/>
            </a:lvl1pPr>
          </a:lstStyle>
          <a:p>
            <a:pPr>
              <a:defRPr/>
            </a:pPr>
            <a:endParaRPr lang="en-US"/>
          </a:p>
        </p:txBody>
      </p:sp>
      <p:sp>
        <p:nvSpPr>
          <p:cNvPr id="6" name="Rectangle 24"/>
          <p:cNvSpPr>
            <a:spLocks noGrp="1" noChangeArrowheads="1"/>
          </p:cNvSpPr>
          <p:nvPr>
            <p:ph type="ftr" sz="quarter" idx="11"/>
          </p:nvPr>
        </p:nvSpPr>
        <p:spPr>
          <a:ln/>
        </p:spPr>
        <p:txBody>
          <a:bodyPr/>
          <a:lstStyle>
            <a:lvl1pPr>
              <a:defRPr/>
            </a:lvl1pPr>
          </a:lstStyle>
          <a:p>
            <a:pPr>
              <a:defRPr/>
            </a:pPr>
            <a:endParaRPr lang="en-US"/>
          </a:p>
        </p:txBody>
      </p:sp>
      <p:sp>
        <p:nvSpPr>
          <p:cNvPr id="7" name="Rectangle 25"/>
          <p:cNvSpPr>
            <a:spLocks noGrp="1" noChangeArrowheads="1"/>
          </p:cNvSpPr>
          <p:nvPr>
            <p:ph type="sldNum" sz="quarter" idx="12"/>
          </p:nvPr>
        </p:nvSpPr>
        <p:spPr>
          <a:ln/>
        </p:spPr>
        <p:txBody>
          <a:bodyPr/>
          <a:lstStyle>
            <a:lvl1pPr>
              <a:defRPr/>
            </a:lvl1pPr>
          </a:lstStyle>
          <a:p>
            <a:pPr>
              <a:defRPr/>
            </a:pPr>
            <a:fld id="{DF205096-19DF-4FFF-B2D0-94E0AD4A8C5C}" type="slidenum">
              <a:rPr lang="en-US"/>
              <a:pPr>
                <a:defRPr/>
              </a:pPr>
              <a:t>‹#›</a:t>
            </a:fld>
            <a:endParaRPr lang="en-US" dirty="0"/>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100000">
              <a:schemeClr val="bg1"/>
            </a:gs>
          </a:gsLst>
          <a:lin ang="54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9144000" cy="6934200"/>
            <a:chOff x="0" y="0"/>
            <a:chExt cx="5760" cy="4368"/>
          </a:xfrm>
        </p:grpSpPr>
        <p:sp>
          <p:nvSpPr>
            <p:cNvPr id="4099" name="Freeform 3"/>
            <p:cNvSpPr>
              <a:spLocks/>
            </p:cNvSpPr>
            <p:nvPr/>
          </p:nvSpPr>
          <p:spPr bwMode="hidden">
            <a:xfrm>
              <a:off x="0" y="2208"/>
              <a:ext cx="2515" cy="1970"/>
            </a:xfrm>
            <a:custGeom>
              <a:avLst/>
              <a:gdLst/>
              <a:ahLst/>
              <a:cxnLst>
                <a:cxn ang="0">
                  <a:pos x="744" y="1669"/>
                </a:cxn>
                <a:cxn ang="0">
                  <a:pos x="852" y="1400"/>
                </a:cxn>
                <a:cxn ang="0">
                  <a:pos x="876" y="1171"/>
                </a:cxn>
                <a:cxn ang="0">
                  <a:pos x="979" y="1370"/>
                </a:cxn>
                <a:cxn ang="0">
                  <a:pos x="1231" y="1621"/>
                </a:cxn>
                <a:cxn ang="0">
                  <a:pos x="1471" y="1693"/>
                </a:cxn>
                <a:cxn ang="0">
                  <a:pos x="1819" y="1678"/>
                </a:cxn>
                <a:cxn ang="0">
                  <a:pos x="1893" y="1513"/>
                </a:cxn>
                <a:cxn ang="0">
                  <a:pos x="1874" y="1285"/>
                </a:cxn>
                <a:cxn ang="0">
                  <a:pos x="1783" y="967"/>
                </a:cxn>
                <a:cxn ang="0">
                  <a:pos x="1289" y="873"/>
                </a:cxn>
                <a:cxn ang="0">
                  <a:pos x="1549" y="745"/>
                </a:cxn>
                <a:cxn ang="0">
                  <a:pos x="1753" y="732"/>
                </a:cxn>
                <a:cxn ang="0">
                  <a:pos x="2107" y="618"/>
                </a:cxn>
                <a:cxn ang="0">
                  <a:pos x="2377" y="438"/>
                </a:cxn>
                <a:cxn ang="0">
                  <a:pos x="2420" y="343"/>
                </a:cxn>
                <a:cxn ang="0">
                  <a:pos x="2077" y="331"/>
                </a:cxn>
                <a:cxn ang="0">
                  <a:pos x="1951" y="301"/>
                </a:cxn>
                <a:cxn ang="0">
                  <a:pos x="1645" y="289"/>
                </a:cxn>
                <a:cxn ang="0">
                  <a:pos x="1297" y="408"/>
                </a:cxn>
                <a:cxn ang="0">
                  <a:pos x="1308" y="337"/>
                </a:cxn>
                <a:cxn ang="0">
                  <a:pos x="1453" y="168"/>
                </a:cxn>
                <a:cxn ang="0">
                  <a:pos x="1477" y="36"/>
                </a:cxn>
                <a:cxn ang="0">
                  <a:pos x="1417" y="24"/>
                </a:cxn>
                <a:cxn ang="0">
                  <a:pos x="1189" y="102"/>
                </a:cxn>
                <a:cxn ang="0">
                  <a:pos x="1026" y="144"/>
                </a:cxn>
                <a:cxn ang="0">
                  <a:pos x="889" y="331"/>
                </a:cxn>
                <a:cxn ang="0">
                  <a:pos x="726" y="480"/>
                </a:cxn>
                <a:cxn ang="0">
                  <a:pos x="643" y="540"/>
                </a:cxn>
                <a:cxn ang="0">
                  <a:pos x="600" y="516"/>
                </a:cxn>
                <a:cxn ang="0">
                  <a:pos x="552" y="486"/>
                </a:cxn>
                <a:cxn ang="0">
                  <a:pos x="528" y="462"/>
                </a:cxn>
                <a:cxn ang="0">
                  <a:pos x="474" y="426"/>
                </a:cxn>
                <a:cxn ang="0">
                  <a:pos x="415" y="390"/>
                </a:cxn>
                <a:cxn ang="0">
                  <a:pos x="366" y="366"/>
                </a:cxn>
                <a:cxn ang="0">
                  <a:pos x="192" y="234"/>
                </a:cxn>
                <a:cxn ang="0">
                  <a:pos x="570" y="564"/>
                </a:cxn>
                <a:cxn ang="0">
                  <a:pos x="444" y="732"/>
                </a:cxn>
                <a:cxn ang="0">
                  <a:pos x="318" y="787"/>
                </a:cxn>
                <a:cxn ang="0">
                  <a:pos x="127" y="853"/>
                </a:cxn>
                <a:cxn ang="0">
                  <a:pos x="0" y="1165"/>
                </a:cxn>
                <a:cxn ang="0">
                  <a:pos x="372" y="1015"/>
                </a:cxn>
                <a:cxn ang="0">
                  <a:pos x="222" y="1262"/>
                </a:cxn>
                <a:cxn ang="0">
                  <a:pos x="139" y="1459"/>
                </a:cxn>
                <a:cxn ang="0">
                  <a:pos x="102" y="1495"/>
                </a:cxn>
                <a:cxn ang="0">
                  <a:pos x="84" y="1519"/>
                </a:cxn>
                <a:cxn ang="0">
                  <a:pos x="96" y="1537"/>
                </a:cxn>
                <a:cxn ang="0">
                  <a:pos x="127" y="1567"/>
                </a:cxn>
                <a:cxn ang="0">
                  <a:pos x="145" y="1633"/>
                </a:cxn>
                <a:cxn ang="0">
                  <a:pos x="156" y="1693"/>
                </a:cxn>
                <a:cxn ang="0">
                  <a:pos x="162" y="1723"/>
                </a:cxn>
                <a:cxn ang="0">
                  <a:pos x="216" y="1802"/>
                </a:cxn>
                <a:cxn ang="0">
                  <a:pos x="228" y="1850"/>
                </a:cxn>
                <a:cxn ang="0">
                  <a:pos x="240" y="1904"/>
                </a:cxn>
                <a:cxn ang="0">
                  <a:pos x="246" y="1922"/>
                </a:cxn>
                <a:cxn ang="0">
                  <a:pos x="258" y="1970"/>
                </a:cxn>
                <a:cxn ang="0">
                  <a:pos x="462" y="1922"/>
                </a:cxn>
                <a:cxn ang="0">
                  <a:pos x="624" y="1778"/>
                </a:cxn>
              </a:cxnLst>
              <a:rect l="0" t="0" r="r" b="b"/>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eaLnBrk="0" hangingPunct="0">
                <a:defRPr/>
              </a:pPr>
              <a:endParaRPr lang="en-AU" dirty="0"/>
            </a:p>
          </p:txBody>
        </p:sp>
        <p:sp>
          <p:nvSpPr>
            <p:cNvPr id="4100" name="Freeform 4"/>
            <p:cNvSpPr>
              <a:spLocks/>
            </p:cNvSpPr>
            <p:nvPr/>
          </p:nvSpPr>
          <p:spPr bwMode="hidden">
            <a:xfrm>
              <a:off x="0" y="2496"/>
              <a:ext cx="2112" cy="1604"/>
            </a:xfrm>
            <a:custGeom>
              <a:avLst/>
              <a:gdLst/>
              <a:ahLst/>
              <a:cxnLst>
                <a:cxn ang="0">
                  <a:pos x="580" y="1043"/>
                </a:cxn>
                <a:cxn ang="0">
                  <a:pos x="544" y="683"/>
                </a:cxn>
                <a:cxn ang="0">
                  <a:pos x="670" y="395"/>
                </a:cxn>
                <a:cxn ang="0">
                  <a:pos x="927" y="587"/>
                </a:cxn>
                <a:cxn ang="0">
                  <a:pos x="1214" y="869"/>
                </a:cxn>
                <a:cxn ang="0">
                  <a:pos x="1483" y="1109"/>
                </a:cxn>
                <a:cxn ang="0">
                  <a:pos x="1800" y="1360"/>
                </a:cxn>
                <a:cxn ang="0">
                  <a:pos x="1883" y="1414"/>
                </a:cxn>
                <a:cxn ang="0">
                  <a:pos x="1836" y="1354"/>
                </a:cxn>
                <a:cxn ang="0">
                  <a:pos x="1411" y="1001"/>
                </a:cxn>
                <a:cxn ang="0">
                  <a:pos x="1088" y="683"/>
                </a:cxn>
                <a:cxn ang="0">
                  <a:pos x="723" y="329"/>
                </a:cxn>
                <a:cxn ang="0">
                  <a:pos x="999" y="311"/>
                </a:cxn>
                <a:cxn ang="0">
                  <a:pos x="1286" y="317"/>
                </a:cxn>
                <a:cxn ang="0">
                  <a:pos x="1614" y="269"/>
                </a:cxn>
                <a:cxn ang="0">
                  <a:pos x="2123" y="197"/>
                </a:cxn>
                <a:cxn ang="0">
                  <a:pos x="2075" y="173"/>
                </a:cxn>
                <a:cxn ang="0">
                  <a:pos x="1543" y="257"/>
                </a:cxn>
                <a:cxn ang="0">
                  <a:pos x="1208" y="275"/>
                </a:cxn>
                <a:cxn ang="0">
                  <a:pos x="759" y="257"/>
                </a:cxn>
                <a:cxn ang="0">
                  <a:pos x="819" y="227"/>
                </a:cxn>
                <a:cxn ang="0">
                  <a:pos x="1142" y="0"/>
                </a:cxn>
                <a:cxn ang="0">
                  <a:pos x="1088" y="30"/>
                </a:cxn>
                <a:cxn ang="0">
                  <a:pos x="1010" y="84"/>
                </a:cxn>
                <a:cxn ang="0">
                  <a:pos x="855" y="191"/>
                </a:cxn>
                <a:cxn ang="0">
                  <a:pos x="670" y="281"/>
                </a:cxn>
                <a:cxn ang="0">
                  <a:pos x="634" y="359"/>
                </a:cxn>
                <a:cxn ang="0">
                  <a:pos x="305" y="587"/>
                </a:cxn>
                <a:cxn ang="0">
                  <a:pos x="0" y="725"/>
                </a:cxn>
                <a:cxn ang="0">
                  <a:pos x="0" y="731"/>
                </a:cxn>
                <a:cxn ang="0">
                  <a:pos x="0" y="767"/>
                </a:cxn>
                <a:cxn ang="0">
                  <a:pos x="299" y="635"/>
                </a:cxn>
                <a:cxn ang="0">
                  <a:pos x="592" y="431"/>
                </a:cxn>
                <a:cxn ang="0">
                  <a:pos x="508" y="671"/>
                </a:cxn>
                <a:cxn ang="0">
                  <a:pos x="526" y="995"/>
                </a:cxn>
                <a:cxn ang="0">
                  <a:pos x="460" y="1168"/>
                </a:cxn>
                <a:cxn ang="0">
                  <a:pos x="329" y="1480"/>
                </a:cxn>
                <a:cxn ang="0">
                  <a:pos x="323" y="1696"/>
                </a:cxn>
                <a:cxn ang="0">
                  <a:pos x="329" y="1696"/>
                </a:cxn>
                <a:cxn ang="0">
                  <a:pos x="347" y="1552"/>
                </a:cxn>
                <a:cxn ang="0">
                  <a:pos x="580" y="1043"/>
                </a:cxn>
                <a:cxn ang="0">
                  <a:pos x="580" y="1043"/>
                </a:cxn>
              </a:cxnLst>
              <a:rect l="0" t="0" r="r" b="b"/>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lnTo>
                    <a:pt x="580" y="1043"/>
                  </a:lnTo>
                  <a:close/>
                </a:path>
              </a:pathLst>
            </a:custGeom>
            <a:gradFill rotWithShape="0">
              <a:gsLst>
                <a:gs pos="0">
                  <a:schemeClr val="accent2"/>
                </a:gs>
                <a:gs pos="100000">
                  <a:schemeClr val="bg1"/>
                </a:gs>
              </a:gsLst>
              <a:lin ang="5400000" scaled="1"/>
            </a:gradFill>
            <a:ln w="9525">
              <a:noFill/>
              <a:round/>
              <a:headEnd/>
              <a:tailEnd/>
            </a:ln>
          </p:spPr>
          <p:txBody>
            <a:bodyPr/>
            <a:lstStyle/>
            <a:p>
              <a:pPr eaLnBrk="0" hangingPunct="0">
                <a:defRPr/>
              </a:pPr>
              <a:endParaRPr lang="en-AU" dirty="0"/>
            </a:p>
          </p:txBody>
        </p:sp>
        <p:sp>
          <p:nvSpPr>
            <p:cNvPr id="4101" name="Freeform 5"/>
            <p:cNvSpPr>
              <a:spLocks/>
            </p:cNvSpPr>
            <p:nvPr/>
          </p:nvSpPr>
          <p:spPr bwMode="hidden">
            <a:xfrm>
              <a:off x="2092" y="3233"/>
              <a:ext cx="3668" cy="943"/>
            </a:xfrm>
            <a:custGeom>
              <a:avLst/>
              <a:gdLst/>
              <a:ahLst/>
              <a:cxnLst>
                <a:cxn ang="0">
                  <a:pos x="3338" y="288"/>
                </a:cxn>
                <a:cxn ang="0">
                  <a:pos x="3194" y="258"/>
                </a:cxn>
                <a:cxn ang="0">
                  <a:pos x="2816" y="234"/>
                </a:cxn>
                <a:cxn ang="0">
                  <a:pos x="2330" y="306"/>
                </a:cxn>
                <a:cxn ang="0">
                  <a:pos x="2372" y="258"/>
                </a:cxn>
                <a:cxn ang="0">
                  <a:pos x="2624" y="132"/>
                </a:cxn>
                <a:cxn ang="0">
                  <a:pos x="2707" y="24"/>
                </a:cxn>
                <a:cxn ang="0">
                  <a:pos x="2642" y="12"/>
                </a:cxn>
                <a:cxn ang="0">
                  <a:pos x="2515" y="54"/>
                </a:cxn>
                <a:cxn ang="0">
                  <a:pos x="2324" y="66"/>
                </a:cxn>
                <a:cxn ang="0">
                  <a:pos x="2101" y="90"/>
                </a:cxn>
                <a:cxn ang="0">
                  <a:pos x="1855" y="228"/>
                </a:cxn>
                <a:cxn ang="0">
                  <a:pos x="1591" y="337"/>
                </a:cxn>
                <a:cxn ang="0">
                  <a:pos x="1459" y="379"/>
                </a:cxn>
                <a:cxn ang="0">
                  <a:pos x="1417" y="361"/>
                </a:cxn>
                <a:cxn ang="0">
                  <a:pos x="1363" y="331"/>
                </a:cxn>
                <a:cxn ang="0">
                  <a:pos x="1344" y="312"/>
                </a:cxn>
                <a:cxn ang="0">
                  <a:pos x="1290" y="288"/>
                </a:cxn>
                <a:cxn ang="0">
                  <a:pos x="1230" y="252"/>
                </a:cxn>
                <a:cxn ang="0">
                  <a:pos x="1119" y="227"/>
                </a:cxn>
                <a:cxn ang="0">
                  <a:pos x="1320" y="438"/>
                </a:cxn>
                <a:cxn ang="0">
                  <a:pos x="960" y="558"/>
                </a:cxn>
                <a:cxn ang="0">
                  <a:pos x="474" y="630"/>
                </a:cxn>
                <a:cxn ang="0">
                  <a:pos x="132" y="781"/>
                </a:cxn>
                <a:cxn ang="0">
                  <a:pos x="234" y="847"/>
                </a:cxn>
                <a:cxn ang="0">
                  <a:pos x="925" y="739"/>
                </a:cxn>
                <a:cxn ang="0">
                  <a:pos x="637" y="925"/>
                </a:cxn>
                <a:cxn ang="0">
                  <a:pos x="1405" y="943"/>
                </a:cxn>
                <a:cxn ang="0">
                  <a:pos x="1447" y="943"/>
                </a:cxn>
                <a:cxn ang="0">
                  <a:pos x="2888" y="859"/>
                </a:cxn>
                <a:cxn ang="0">
                  <a:pos x="2582" y="708"/>
                </a:cxn>
                <a:cxn ang="0">
                  <a:pos x="2299" y="606"/>
                </a:cxn>
                <a:cxn ang="0">
                  <a:pos x="2606" y="588"/>
                </a:cxn>
                <a:cxn ang="0">
                  <a:pos x="3001" y="582"/>
                </a:cxn>
                <a:cxn ang="0">
                  <a:pos x="3452" y="438"/>
                </a:cxn>
                <a:cxn ang="0">
                  <a:pos x="3668" y="312"/>
                </a:cxn>
                <a:cxn ang="0">
                  <a:pos x="3482" y="300"/>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gs>
                <a:gs pos="100000">
                  <a:schemeClr val="bg1"/>
                </a:gs>
              </a:gsLst>
              <a:lin ang="5400000" scaled="1"/>
            </a:gradFill>
            <a:ln w="9525">
              <a:noFill/>
              <a:round/>
              <a:headEnd/>
              <a:tailEnd/>
            </a:ln>
          </p:spPr>
          <p:txBody>
            <a:bodyPr/>
            <a:lstStyle/>
            <a:p>
              <a:pPr eaLnBrk="0" hangingPunct="0">
                <a:defRPr/>
              </a:pPr>
              <a:endParaRPr lang="en-AU" dirty="0"/>
            </a:p>
          </p:txBody>
        </p:sp>
        <p:sp>
          <p:nvSpPr>
            <p:cNvPr id="4102" name="Freeform 6"/>
            <p:cNvSpPr>
              <a:spLocks/>
            </p:cNvSpPr>
            <p:nvPr/>
          </p:nvSpPr>
          <p:spPr bwMode="hidden">
            <a:xfrm>
              <a:off x="0" y="524"/>
              <a:ext cx="973" cy="1195"/>
            </a:xfrm>
            <a:custGeom>
              <a:avLst/>
              <a:gdLst/>
              <a:ahLst/>
              <a:cxnLst>
                <a:cxn ang="0">
                  <a:pos x="323" y="1186"/>
                </a:cxn>
                <a:cxn ang="0">
                  <a:pos x="490" y="1192"/>
                </a:cxn>
                <a:cxn ang="0">
                  <a:pos x="580" y="1150"/>
                </a:cxn>
                <a:cxn ang="0">
                  <a:pos x="813" y="1085"/>
                </a:cxn>
                <a:cxn ang="0">
                  <a:pos x="933" y="1055"/>
                </a:cxn>
                <a:cxn ang="0">
                  <a:pos x="759" y="989"/>
                </a:cxn>
                <a:cxn ang="0">
                  <a:pos x="556" y="953"/>
                </a:cxn>
                <a:cxn ang="0">
                  <a:pos x="197" y="971"/>
                </a:cxn>
                <a:cxn ang="0">
                  <a:pos x="299" y="893"/>
                </a:cxn>
                <a:cxn ang="0">
                  <a:pos x="496" y="803"/>
                </a:cxn>
                <a:cxn ang="0">
                  <a:pos x="694" y="671"/>
                </a:cxn>
                <a:cxn ang="0">
                  <a:pos x="700" y="671"/>
                </a:cxn>
                <a:cxn ang="0">
                  <a:pos x="712" y="665"/>
                </a:cxn>
                <a:cxn ang="0">
                  <a:pos x="753" y="647"/>
                </a:cxn>
                <a:cxn ang="0">
                  <a:pos x="777" y="641"/>
                </a:cxn>
                <a:cxn ang="0">
                  <a:pos x="789" y="629"/>
                </a:cxn>
                <a:cxn ang="0">
                  <a:pos x="795" y="617"/>
                </a:cxn>
                <a:cxn ang="0">
                  <a:pos x="789" y="611"/>
                </a:cxn>
                <a:cxn ang="0">
                  <a:pos x="783" y="599"/>
                </a:cxn>
                <a:cxn ang="0">
                  <a:pos x="783" y="575"/>
                </a:cxn>
                <a:cxn ang="0">
                  <a:pos x="795" y="545"/>
                </a:cxn>
                <a:cxn ang="0">
                  <a:pos x="807" y="515"/>
                </a:cxn>
                <a:cxn ang="0">
                  <a:pos x="825" y="485"/>
                </a:cxn>
                <a:cxn ang="0">
                  <a:pos x="837" y="455"/>
                </a:cxn>
                <a:cxn ang="0">
                  <a:pos x="843" y="437"/>
                </a:cxn>
                <a:cxn ang="0">
                  <a:pos x="849" y="431"/>
                </a:cxn>
                <a:cxn ang="0">
                  <a:pos x="849" y="347"/>
                </a:cxn>
                <a:cxn ang="0">
                  <a:pos x="849" y="341"/>
                </a:cxn>
                <a:cxn ang="0">
                  <a:pos x="855" y="335"/>
                </a:cxn>
                <a:cxn ang="0">
                  <a:pos x="873" y="305"/>
                </a:cxn>
                <a:cxn ang="0">
                  <a:pos x="885" y="269"/>
                </a:cxn>
                <a:cxn ang="0">
                  <a:pos x="897" y="239"/>
                </a:cxn>
                <a:cxn ang="0">
                  <a:pos x="903" y="227"/>
                </a:cxn>
                <a:cxn ang="0">
                  <a:pos x="909" y="215"/>
                </a:cxn>
                <a:cxn ang="0">
                  <a:pos x="927" y="173"/>
                </a:cxn>
                <a:cxn ang="0">
                  <a:pos x="945" y="137"/>
                </a:cxn>
                <a:cxn ang="0">
                  <a:pos x="951" y="125"/>
                </a:cxn>
                <a:cxn ang="0">
                  <a:pos x="951" y="119"/>
                </a:cxn>
                <a:cxn ang="0">
                  <a:pos x="969" y="0"/>
                </a:cxn>
                <a:cxn ang="0">
                  <a:pos x="945" y="47"/>
                </a:cxn>
                <a:cxn ang="0">
                  <a:pos x="783" y="113"/>
                </a:cxn>
                <a:cxn ang="0">
                  <a:pos x="706" y="161"/>
                </a:cxn>
                <a:cxn ang="0">
                  <a:pos x="460" y="233"/>
                </a:cxn>
                <a:cxn ang="0">
                  <a:pos x="281" y="287"/>
                </a:cxn>
                <a:cxn ang="0">
                  <a:pos x="173" y="293"/>
                </a:cxn>
                <a:cxn ang="0">
                  <a:pos x="12" y="485"/>
                </a:cxn>
                <a:cxn ang="0">
                  <a:pos x="0" y="509"/>
                </a:cxn>
                <a:cxn ang="0">
                  <a:pos x="0" y="1186"/>
                </a:cxn>
                <a:cxn ang="0">
                  <a:pos x="96" y="1180"/>
                </a:cxn>
                <a:cxn ang="0">
                  <a:pos x="323" y="1186"/>
                </a:cxn>
                <a:cxn ang="0">
                  <a:pos x="323" y="1186"/>
                </a:cxn>
              </a:cxnLst>
              <a:rect l="0" t="0" r="r" b="b"/>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lnTo>
                    <a:pt x="323" y="1186"/>
                  </a:lnTo>
                  <a:close/>
                </a:path>
              </a:pathLst>
            </a:custGeom>
            <a:gradFill rotWithShape="0">
              <a:gsLst>
                <a:gs pos="0">
                  <a:schemeClr val="bg2"/>
                </a:gs>
                <a:gs pos="100000">
                  <a:schemeClr val="bg1"/>
                </a:gs>
              </a:gsLst>
              <a:lin ang="5400000" scaled="1"/>
            </a:gradFill>
            <a:ln w="9525">
              <a:noFill/>
              <a:round/>
              <a:headEnd/>
              <a:tailEnd/>
            </a:ln>
          </p:spPr>
          <p:txBody>
            <a:bodyPr/>
            <a:lstStyle/>
            <a:p>
              <a:pPr eaLnBrk="0" hangingPunct="0">
                <a:defRPr/>
              </a:pPr>
              <a:endParaRPr lang="en-AU" dirty="0"/>
            </a:p>
          </p:txBody>
        </p:sp>
        <p:sp>
          <p:nvSpPr>
            <p:cNvPr id="4103" name="Freeform 7"/>
            <p:cNvSpPr>
              <a:spLocks/>
            </p:cNvSpPr>
            <p:nvPr/>
          </p:nvSpPr>
          <p:spPr bwMode="hidden">
            <a:xfrm>
              <a:off x="3188" y="1"/>
              <a:ext cx="2570" cy="2266"/>
            </a:xfrm>
            <a:custGeom>
              <a:avLst/>
              <a:gdLst/>
              <a:ahLst/>
              <a:cxnLst>
                <a:cxn ang="0">
                  <a:pos x="859" y="612"/>
                </a:cxn>
                <a:cxn ang="0">
                  <a:pos x="1087" y="853"/>
                </a:cxn>
                <a:cxn ang="0">
                  <a:pos x="961" y="913"/>
                </a:cxn>
                <a:cxn ang="0">
                  <a:pos x="786" y="883"/>
                </a:cxn>
                <a:cxn ang="0">
                  <a:pos x="450" y="931"/>
                </a:cxn>
                <a:cxn ang="0">
                  <a:pos x="150" y="1075"/>
                </a:cxn>
                <a:cxn ang="0">
                  <a:pos x="78" y="1165"/>
                </a:cxn>
                <a:cxn ang="0">
                  <a:pos x="361" y="1256"/>
                </a:cxn>
                <a:cxn ang="0">
                  <a:pos x="444" y="1316"/>
                </a:cxn>
                <a:cxn ang="0">
                  <a:pos x="697" y="1400"/>
                </a:cxn>
                <a:cxn ang="0">
                  <a:pos x="1026" y="1346"/>
                </a:cxn>
                <a:cxn ang="0">
                  <a:pos x="991" y="1412"/>
                </a:cxn>
                <a:cxn ang="0">
                  <a:pos x="804" y="1574"/>
                </a:cxn>
                <a:cxn ang="0">
                  <a:pos x="726" y="1718"/>
                </a:cxn>
                <a:cxn ang="0">
                  <a:pos x="768" y="1742"/>
                </a:cxn>
                <a:cxn ang="0">
                  <a:pos x="865" y="1693"/>
                </a:cxn>
                <a:cxn ang="0">
                  <a:pos x="991" y="1699"/>
                </a:cxn>
                <a:cxn ang="0">
                  <a:pos x="1135" y="1627"/>
                </a:cxn>
                <a:cxn ang="0">
                  <a:pos x="1183" y="1669"/>
                </a:cxn>
                <a:cxn ang="0">
                  <a:pos x="1399" y="1436"/>
                </a:cxn>
                <a:cxn ang="0">
                  <a:pos x="1615" y="1334"/>
                </a:cxn>
                <a:cxn ang="0">
                  <a:pos x="1645" y="1370"/>
                </a:cxn>
                <a:cxn ang="0">
                  <a:pos x="1681" y="1430"/>
                </a:cxn>
                <a:cxn ang="0">
                  <a:pos x="1699" y="1466"/>
                </a:cxn>
                <a:cxn ang="0">
                  <a:pos x="1747" y="1550"/>
                </a:cxn>
                <a:cxn ang="0">
                  <a:pos x="1772" y="1586"/>
                </a:cxn>
                <a:cxn ang="0">
                  <a:pos x="2124" y="2248"/>
                </a:cxn>
                <a:cxn ang="0">
                  <a:pos x="1693" y="1322"/>
                </a:cxn>
                <a:cxn ang="0">
                  <a:pos x="1861" y="1165"/>
                </a:cxn>
                <a:cxn ang="0">
                  <a:pos x="2173" y="1099"/>
                </a:cxn>
                <a:cxn ang="0">
                  <a:pos x="2390" y="1009"/>
                </a:cxn>
                <a:cxn ang="0">
                  <a:pos x="2570" y="805"/>
                </a:cxn>
                <a:cxn ang="0">
                  <a:pos x="2342" y="781"/>
                </a:cxn>
                <a:cxn ang="0">
                  <a:pos x="2114" y="763"/>
                </a:cxn>
                <a:cxn ang="0">
                  <a:pos x="2408" y="433"/>
                </a:cxn>
                <a:cxn ang="0">
                  <a:pos x="2426" y="421"/>
                </a:cxn>
                <a:cxn ang="0">
                  <a:pos x="2474" y="379"/>
                </a:cxn>
                <a:cxn ang="0">
                  <a:pos x="2492" y="355"/>
                </a:cxn>
                <a:cxn ang="0">
                  <a:pos x="2474" y="337"/>
                </a:cxn>
                <a:cxn ang="0">
                  <a:pos x="2474" y="271"/>
                </a:cxn>
                <a:cxn ang="0">
                  <a:pos x="2492" y="192"/>
                </a:cxn>
                <a:cxn ang="0">
                  <a:pos x="2504" y="132"/>
                </a:cxn>
                <a:cxn ang="0">
                  <a:pos x="2492" y="36"/>
                </a:cxn>
                <a:cxn ang="0">
                  <a:pos x="2492" y="24"/>
                </a:cxn>
                <a:cxn ang="0">
                  <a:pos x="2102" y="0"/>
                </a:cxn>
                <a:cxn ang="0">
                  <a:pos x="1909" y="90"/>
                </a:cxn>
                <a:cxn ang="0">
                  <a:pos x="1747" y="535"/>
                </a:cxn>
                <a:cxn ang="0">
                  <a:pos x="1711" y="469"/>
                </a:cxn>
                <a:cxn ang="0">
                  <a:pos x="1633" y="144"/>
                </a:cxn>
                <a:cxn ang="0">
                  <a:pos x="1579" y="0"/>
                </a:cxn>
                <a:cxn ang="0">
                  <a:pos x="738" y="186"/>
                </a:cxn>
                <a:cxn ang="0">
                  <a:pos x="756" y="463"/>
                </a:cxn>
              </a:cxnLst>
              <a:rect l="0" t="0" r="r" b="b"/>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lnTo>
                    <a:pt x="756" y="463"/>
                  </a:lnTo>
                  <a:close/>
                </a:path>
              </a:pathLst>
            </a:custGeom>
            <a:gradFill rotWithShape="0">
              <a:gsLst>
                <a:gs pos="0">
                  <a:schemeClr val="bg2"/>
                </a:gs>
                <a:gs pos="100000">
                  <a:schemeClr val="bg1"/>
                </a:gs>
              </a:gsLst>
              <a:lin ang="5400000" scaled="1"/>
            </a:gradFill>
            <a:ln w="9525">
              <a:noFill/>
              <a:round/>
              <a:headEnd/>
              <a:tailEnd/>
            </a:ln>
          </p:spPr>
          <p:txBody>
            <a:bodyPr/>
            <a:lstStyle/>
            <a:p>
              <a:pPr eaLnBrk="0" hangingPunct="0">
                <a:defRPr/>
              </a:pPr>
              <a:endParaRPr lang="en-AU" dirty="0"/>
            </a:p>
          </p:txBody>
        </p:sp>
        <p:sp>
          <p:nvSpPr>
            <p:cNvPr id="4104" name="Freeform 8"/>
            <p:cNvSpPr>
              <a:spLocks/>
            </p:cNvSpPr>
            <p:nvPr/>
          </p:nvSpPr>
          <p:spPr bwMode="hidden">
            <a:xfrm>
              <a:off x="3525" y="1"/>
              <a:ext cx="2185" cy="1508"/>
            </a:xfrm>
            <a:custGeom>
              <a:avLst/>
              <a:gdLst/>
              <a:ahLst/>
              <a:cxnLst>
                <a:cxn ang="0">
                  <a:pos x="1034" y="767"/>
                </a:cxn>
                <a:cxn ang="0">
                  <a:pos x="1190" y="1235"/>
                </a:cxn>
                <a:cxn ang="0">
                  <a:pos x="956" y="1193"/>
                </a:cxn>
                <a:cxn ang="0">
                  <a:pos x="723" y="1127"/>
                </a:cxn>
                <a:cxn ang="0">
                  <a:pos x="442" y="1109"/>
                </a:cxn>
                <a:cxn ang="0">
                  <a:pos x="0" y="1079"/>
                </a:cxn>
                <a:cxn ang="0">
                  <a:pos x="30" y="1115"/>
                </a:cxn>
                <a:cxn ang="0">
                  <a:pos x="496" y="1133"/>
                </a:cxn>
                <a:cxn ang="0">
                  <a:pos x="777" y="1187"/>
                </a:cxn>
                <a:cxn ang="0">
                  <a:pos x="1130" y="1301"/>
                </a:cxn>
                <a:cxn ang="0">
                  <a:pos x="1070" y="1319"/>
                </a:cxn>
                <a:cxn ang="0">
                  <a:pos x="711" y="1505"/>
                </a:cxn>
                <a:cxn ang="0">
                  <a:pos x="765" y="1481"/>
                </a:cxn>
                <a:cxn ang="0">
                  <a:pos x="861" y="1439"/>
                </a:cxn>
                <a:cxn ang="0">
                  <a:pos x="1022" y="1355"/>
                </a:cxn>
                <a:cxn ang="0">
                  <a:pos x="1214" y="1295"/>
                </a:cxn>
                <a:cxn ang="0">
                  <a:pos x="1267" y="1223"/>
                </a:cxn>
                <a:cxn ang="0">
                  <a:pos x="1632" y="1043"/>
                </a:cxn>
                <a:cxn ang="0">
                  <a:pos x="1931" y="953"/>
                </a:cxn>
                <a:cxn ang="0">
                  <a:pos x="2176" y="821"/>
                </a:cxn>
                <a:cxn ang="0">
                  <a:pos x="1961" y="911"/>
                </a:cxn>
                <a:cxn ang="0">
                  <a:pos x="1656" y="989"/>
                </a:cxn>
                <a:cxn ang="0">
                  <a:pos x="1339" y="1151"/>
                </a:cxn>
                <a:cxn ang="0">
                  <a:pos x="1501" y="905"/>
                </a:cxn>
                <a:cxn ang="0">
                  <a:pos x="1620" y="545"/>
                </a:cxn>
                <a:cxn ang="0">
                  <a:pos x="1740" y="372"/>
                </a:cxn>
                <a:cxn ang="0">
                  <a:pos x="1979" y="60"/>
                </a:cxn>
                <a:cxn ang="0">
                  <a:pos x="2003" y="0"/>
                </a:cxn>
                <a:cxn ang="0">
                  <a:pos x="1973" y="0"/>
                </a:cxn>
                <a:cxn ang="0">
                  <a:pos x="1596" y="480"/>
                </a:cxn>
                <a:cxn ang="0">
                  <a:pos x="1477" y="887"/>
                </a:cxn>
                <a:cxn ang="0">
                  <a:pos x="1255" y="1175"/>
                </a:cxn>
                <a:cxn ang="0">
                  <a:pos x="1130" y="905"/>
                </a:cxn>
                <a:cxn ang="0">
                  <a:pos x="1010" y="540"/>
                </a:cxn>
                <a:cxn ang="0">
                  <a:pos x="885" y="222"/>
                </a:cxn>
                <a:cxn ang="0">
                  <a:pos x="789" y="0"/>
                </a:cxn>
                <a:cxn ang="0">
                  <a:pos x="753" y="0"/>
                </a:cxn>
                <a:cxn ang="0">
                  <a:pos x="903" y="354"/>
                </a:cxn>
                <a:cxn ang="0">
                  <a:pos x="1034" y="767"/>
                </a:cxn>
                <a:cxn ang="0">
                  <a:pos x="1034" y="767"/>
                </a:cxn>
              </a:cxnLst>
              <a:rect l="0" t="0" r="r" b="b"/>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lnTo>
                    <a:pt x="1034" y="767"/>
                  </a:lnTo>
                  <a:close/>
                </a:path>
              </a:pathLst>
            </a:custGeom>
            <a:gradFill rotWithShape="0">
              <a:gsLst>
                <a:gs pos="0">
                  <a:schemeClr val="accent2"/>
                </a:gs>
                <a:gs pos="100000">
                  <a:schemeClr val="bg1"/>
                </a:gs>
              </a:gsLst>
              <a:lin ang="5400000" scaled="1"/>
            </a:gradFill>
            <a:ln w="9525">
              <a:noFill/>
              <a:round/>
              <a:headEnd/>
              <a:tailEnd/>
            </a:ln>
          </p:spPr>
          <p:txBody>
            <a:bodyPr/>
            <a:lstStyle/>
            <a:p>
              <a:pPr eaLnBrk="0" hangingPunct="0">
                <a:defRPr/>
              </a:pPr>
              <a:endParaRPr lang="en-AU" dirty="0"/>
            </a:p>
          </p:txBody>
        </p:sp>
        <p:sp>
          <p:nvSpPr>
            <p:cNvPr id="4105" name="Freeform 9"/>
            <p:cNvSpPr>
              <a:spLocks/>
            </p:cNvSpPr>
            <p:nvPr/>
          </p:nvSpPr>
          <p:spPr bwMode="hidden">
            <a:xfrm>
              <a:off x="0" y="649"/>
              <a:ext cx="816" cy="806"/>
            </a:xfrm>
            <a:custGeom>
              <a:avLst/>
              <a:gdLst/>
              <a:ahLst/>
              <a:cxnLst>
                <a:cxn ang="0">
                  <a:pos x="161" y="564"/>
                </a:cxn>
                <a:cxn ang="0">
                  <a:pos x="329" y="438"/>
                </a:cxn>
                <a:cxn ang="0">
                  <a:pos x="646" y="216"/>
                </a:cxn>
                <a:cxn ang="0">
                  <a:pos x="813" y="0"/>
                </a:cxn>
                <a:cxn ang="0">
                  <a:pos x="676" y="150"/>
                </a:cxn>
                <a:cxn ang="0">
                  <a:pos x="144" y="504"/>
                </a:cxn>
                <a:cxn ang="0">
                  <a:pos x="0" y="732"/>
                </a:cxn>
                <a:cxn ang="0">
                  <a:pos x="0" y="804"/>
                </a:cxn>
                <a:cxn ang="0">
                  <a:pos x="161" y="564"/>
                </a:cxn>
                <a:cxn ang="0">
                  <a:pos x="161" y="564"/>
                </a:cxn>
              </a:cxnLst>
              <a:rect l="0" t="0" r="r" b="b"/>
              <a:pathLst>
                <a:path w="813" h="804">
                  <a:moveTo>
                    <a:pt x="161" y="564"/>
                  </a:moveTo>
                  <a:lnTo>
                    <a:pt x="329" y="438"/>
                  </a:lnTo>
                  <a:lnTo>
                    <a:pt x="646" y="216"/>
                  </a:lnTo>
                  <a:lnTo>
                    <a:pt x="813" y="0"/>
                  </a:lnTo>
                  <a:lnTo>
                    <a:pt x="676" y="150"/>
                  </a:lnTo>
                  <a:lnTo>
                    <a:pt x="144" y="504"/>
                  </a:lnTo>
                  <a:lnTo>
                    <a:pt x="0" y="732"/>
                  </a:lnTo>
                  <a:lnTo>
                    <a:pt x="0" y="804"/>
                  </a:lnTo>
                  <a:lnTo>
                    <a:pt x="161" y="564"/>
                  </a:lnTo>
                  <a:lnTo>
                    <a:pt x="161" y="564"/>
                  </a:lnTo>
                  <a:close/>
                </a:path>
              </a:pathLst>
            </a:custGeom>
            <a:gradFill rotWithShape="0">
              <a:gsLst>
                <a:gs pos="0">
                  <a:schemeClr val="accent2"/>
                </a:gs>
                <a:gs pos="100000">
                  <a:schemeClr val="bg1"/>
                </a:gs>
              </a:gsLst>
              <a:lin ang="5400000" scaled="1"/>
            </a:gradFill>
            <a:ln w="9525">
              <a:noFill/>
              <a:round/>
              <a:headEnd/>
              <a:tailEnd/>
            </a:ln>
          </p:spPr>
          <p:txBody>
            <a:bodyPr/>
            <a:lstStyle/>
            <a:p>
              <a:pPr eaLnBrk="0" hangingPunct="0">
                <a:defRPr/>
              </a:pPr>
              <a:endParaRPr lang="en-AU" dirty="0"/>
            </a:p>
          </p:txBody>
        </p:sp>
        <p:sp>
          <p:nvSpPr>
            <p:cNvPr id="4106" name="Freeform 10"/>
            <p:cNvSpPr>
              <a:spLocks/>
            </p:cNvSpPr>
            <p:nvPr/>
          </p:nvSpPr>
          <p:spPr bwMode="hidden">
            <a:xfrm>
              <a:off x="0" y="1545"/>
              <a:ext cx="762" cy="107"/>
            </a:xfrm>
            <a:custGeom>
              <a:avLst/>
              <a:gdLst/>
              <a:ahLst/>
              <a:cxnLst>
                <a:cxn ang="0">
                  <a:pos x="460" y="66"/>
                </a:cxn>
                <a:cxn ang="0">
                  <a:pos x="759" y="0"/>
                </a:cxn>
                <a:cxn ang="0">
                  <a:pos x="496" y="36"/>
                </a:cxn>
                <a:cxn ang="0">
                  <a:pos x="138" y="48"/>
                </a:cxn>
                <a:cxn ang="0">
                  <a:pos x="0" y="78"/>
                </a:cxn>
                <a:cxn ang="0">
                  <a:pos x="0" y="107"/>
                </a:cxn>
                <a:cxn ang="0">
                  <a:pos x="96" y="89"/>
                </a:cxn>
                <a:cxn ang="0">
                  <a:pos x="460" y="66"/>
                </a:cxn>
                <a:cxn ang="0">
                  <a:pos x="460" y="66"/>
                </a:cxn>
              </a:cxnLst>
              <a:rect l="0" t="0" r="r" b="b"/>
              <a:pathLst>
                <a:path w="759" h="107">
                  <a:moveTo>
                    <a:pt x="460" y="66"/>
                  </a:moveTo>
                  <a:lnTo>
                    <a:pt x="759" y="0"/>
                  </a:lnTo>
                  <a:lnTo>
                    <a:pt x="496" y="36"/>
                  </a:lnTo>
                  <a:lnTo>
                    <a:pt x="138" y="48"/>
                  </a:lnTo>
                  <a:lnTo>
                    <a:pt x="0" y="78"/>
                  </a:lnTo>
                  <a:lnTo>
                    <a:pt x="0" y="107"/>
                  </a:lnTo>
                  <a:lnTo>
                    <a:pt x="96" y="89"/>
                  </a:lnTo>
                  <a:lnTo>
                    <a:pt x="460" y="66"/>
                  </a:lnTo>
                  <a:lnTo>
                    <a:pt x="460" y="66"/>
                  </a:lnTo>
                  <a:close/>
                </a:path>
              </a:pathLst>
            </a:custGeom>
            <a:gradFill rotWithShape="0">
              <a:gsLst>
                <a:gs pos="0">
                  <a:schemeClr val="accent2"/>
                </a:gs>
                <a:gs pos="100000">
                  <a:schemeClr val="bg1"/>
                </a:gs>
              </a:gsLst>
              <a:lin ang="5400000" scaled="1"/>
            </a:gradFill>
            <a:ln w="9525">
              <a:noFill/>
              <a:round/>
              <a:headEnd/>
              <a:tailEnd/>
            </a:ln>
          </p:spPr>
          <p:txBody>
            <a:bodyPr/>
            <a:lstStyle/>
            <a:p>
              <a:pPr eaLnBrk="0" hangingPunct="0">
                <a:defRPr/>
              </a:pPr>
              <a:endParaRPr lang="en-AU" dirty="0"/>
            </a:p>
          </p:txBody>
        </p:sp>
        <p:sp>
          <p:nvSpPr>
            <p:cNvPr id="4107" name="Freeform 11"/>
            <p:cNvSpPr>
              <a:spLocks/>
            </p:cNvSpPr>
            <p:nvPr/>
          </p:nvSpPr>
          <p:spPr bwMode="hidden">
            <a:xfrm>
              <a:off x="2314" y="3431"/>
              <a:ext cx="3182" cy="745"/>
            </a:xfrm>
            <a:custGeom>
              <a:avLst/>
              <a:gdLst/>
              <a:ahLst/>
              <a:cxnLst>
                <a:cxn ang="0">
                  <a:pos x="1387" y="239"/>
                </a:cxn>
                <a:cxn ang="0">
                  <a:pos x="1734" y="233"/>
                </a:cxn>
                <a:cxn ang="0">
                  <a:pos x="2087" y="251"/>
                </a:cxn>
                <a:cxn ang="0">
                  <a:pos x="2505" y="233"/>
                </a:cxn>
                <a:cxn ang="0">
                  <a:pos x="3169" y="204"/>
                </a:cxn>
                <a:cxn ang="0">
                  <a:pos x="3115" y="186"/>
                </a:cxn>
                <a:cxn ang="0">
                  <a:pos x="2422" y="221"/>
                </a:cxn>
                <a:cxn ang="0">
                  <a:pos x="2003" y="221"/>
                </a:cxn>
                <a:cxn ang="0">
                  <a:pos x="1459" y="186"/>
                </a:cxn>
                <a:cxn ang="0">
                  <a:pos x="1543" y="168"/>
                </a:cxn>
                <a:cxn ang="0">
                  <a:pos x="2039" y="0"/>
                </a:cxn>
                <a:cxn ang="0">
                  <a:pos x="1961" y="24"/>
                </a:cxn>
                <a:cxn ang="0">
                  <a:pos x="1836" y="66"/>
                </a:cxn>
                <a:cxn ang="0">
                  <a:pos x="1602" y="138"/>
                </a:cxn>
                <a:cxn ang="0">
                  <a:pos x="1339" y="198"/>
                </a:cxn>
                <a:cxn ang="0">
                  <a:pos x="1268" y="251"/>
                </a:cxn>
                <a:cxn ang="0">
                  <a:pos x="765" y="413"/>
                </a:cxn>
                <a:cxn ang="0">
                  <a:pos x="335" y="503"/>
                </a:cxn>
                <a:cxn ang="0">
                  <a:pos x="0" y="617"/>
                </a:cxn>
                <a:cxn ang="0">
                  <a:pos x="299" y="539"/>
                </a:cxn>
                <a:cxn ang="0">
                  <a:pos x="735" y="449"/>
                </a:cxn>
                <a:cxn ang="0">
                  <a:pos x="1178" y="311"/>
                </a:cxn>
                <a:cxn ang="0">
                  <a:pos x="981" y="491"/>
                </a:cxn>
                <a:cxn ang="0">
                  <a:pos x="867" y="743"/>
                </a:cxn>
                <a:cxn ang="0">
                  <a:pos x="861" y="743"/>
                </a:cxn>
                <a:cxn ang="0">
                  <a:pos x="933" y="743"/>
                </a:cxn>
                <a:cxn ang="0">
                  <a:pos x="1022" y="497"/>
                </a:cxn>
                <a:cxn ang="0">
                  <a:pos x="1297" y="281"/>
                </a:cxn>
                <a:cxn ang="0">
                  <a:pos x="1531" y="449"/>
                </a:cxn>
                <a:cxn ang="0">
                  <a:pos x="1770" y="677"/>
                </a:cxn>
                <a:cxn ang="0">
                  <a:pos x="1854" y="743"/>
                </a:cxn>
                <a:cxn ang="0">
                  <a:pos x="1919" y="743"/>
                </a:cxn>
                <a:cxn ang="0">
                  <a:pos x="1692" y="527"/>
                </a:cxn>
                <a:cxn ang="0">
                  <a:pos x="1387" y="239"/>
                </a:cxn>
                <a:cxn ang="0">
                  <a:pos x="1387" y="239"/>
                </a:cxn>
              </a:cxnLst>
              <a:rect l="0" t="0" r="r" b="b"/>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lnTo>
                    <a:pt x="1387" y="239"/>
                  </a:lnTo>
                  <a:close/>
                </a:path>
              </a:pathLst>
            </a:custGeom>
            <a:gradFill rotWithShape="0">
              <a:gsLst>
                <a:gs pos="0">
                  <a:schemeClr val="accent2"/>
                </a:gs>
                <a:gs pos="100000">
                  <a:schemeClr val="bg1"/>
                </a:gs>
              </a:gsLst>
              <a:lin ang="2700000" scaled="1"/>
            </a:gradFill>
            <a:ln w="9525">
              <a:noFill/>
              <a:round/>
              <a:headEnd/>
              <a:tailEnd/>
            </a:ln>
          </p:spPr>
          <p:txBody>
            <a:bodyPr/>
            <a:lstStyle/>
            <a:p>
              <a:pPr eaLnBrk="0" hangingPunct="0">
                <a:defRPr/>
              </a:pPr>
              <a:endParaRPr lang="en-AU" dirty="0"/>
            </a:p>
          </p:txBody>
        </p:sp>
        <p:sp>
          <p:nvSpPr>
            <p:cNvPr id="4108" name="Rectangle 12"/>
            <p:cNvSpPr>
              <a:spLocks noChangeArrowheads="1"/>
            </p:cNvSpPr>
            <p:nvPr/>
          </p:nvSpPr>
          <p:spPr bwMode="hidden">
            <a:xfrm>
              <a:off x="192" y="127"/>
              <a:ext cx="1" cy="1"/>
            </a:xfrm>
            <a:prstGeom prst="rect">
              <a:avLst/>
            </a:prstGeom>
            <a:solidFill>
              <a:srgbClr val="9A1E8D"/>
            </a:solidFill>
            <a:ln w="9525">
              <a:noFill/>
              <a:miter lim="800000"/>
              <a:headEnd/>
              <a:tailEnd/>
            </a:ln>
          </p:spPr>
          <p:txBody>
            <a:bodyPr/>
            <a:lstStyle/>
            <a:p>
              <a:pPr eaLnBrk="0" hangingPunct="0">
                <a:defRPr/>
              </a:pPr>
              <a:endParaRPr lang="en-AU" dirty="0"/>
            </a:p>
          </p:txBody>
        </p:sp>
        <p:sp>
          <p:nvSpPr>
            <p:cNvPr id="4109" name="Rectangle 13"/>
            <p:cNvSpPr>
              <a:spLocks noChangeArrowheads="1"/>
            </p:cNvSpPr>
            <p:nvPr/>
          </p:nvSpPr>
          <p:spPr bwMode="hidden">
            <a:xfrm>
              <a:off x="204" y="131"/>
              <a:ext cx="1" cy="1"/>
            </a:xfrm>
            <a:prstGeom prst="rect">
              <a:avLst/>
            </a:prstGeom>
            <a:solidFill>
              <a:srgbClr val="9A1E8D"/>
            </a:solidFill>
            <a:ln w="9525">
              <a:noFill/>
              <a:miter lim="800000"/>
              <a:headEnd/>
              <a:tailEnd/>
            </a:ln>
          </p:spPr>
          <p:txBody>
            <a:bodyPr/>
            <a:lstStyle/>
            <a:p>
              <a:pPr eaLnBrk="0" hangingPunct="0">
                <a:defRPr/>
              </a:pPr>
              <a:endParaRPr lang="en-AU" dirty="0"/>
            </a:p>
          </p:txBody>
        </p:sp>
        <p:sp>
          <p:nvSpPr>
            <p:cNvPr id="4110" name="Freeform 14"/>
            <p:cNvSpPr>
              <a:spLocks/>
            </p:cNvSpPr>
            <p:nvPr/>
          </p:nvSpPr>
          <p:spPr bwMode="hidden">
            <a:xfrm>
              <a:off x="0" y="4032"/>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pPr eaLnBrk="0" hangingPunct="0">
                <a:defRPr/>
              </a:pPr>
              <a:endParaRPr lang="en-AU" dirty="0"/>
            </a:p>
          </p:txBody>
        </p:sp>
        <p:sp>
          <p:nvSpPr>
            <p:cNvPr id="4111" name="Freeform 15"/>
            <p:cNvSpPr>
              <a:spLocks/>
            </p:cNvSpPr>
            <p:nvPr/>
          </p:nvSpPr>
          <p:spPr bwMode="hidden">
            <a:xfrm>
              <a:off x="0" y="4032"/>
              <a:ext cx="5760" cy="336"/>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pPr eaLnBrk="0" hangingPunct="0">
                <a:defRPr/>
              </a:pPr>
              <a:endParaRPr lang="en-AU" dirty="0"/>
            </a:p>
          </p:txBody>
        </p:sp>
        <p:sp>
          <p:nvSpPr>
            <p:cNvPr id="4112" name="Freeform 16"/>
            <p:cNvSpPr>
              <a:spLocks/>
            </p:cNvSpPr>
            <p:nvPr/>
          </p:nvSpPr>
          <p:spPr bwMode="hidden">
            <a:xfrm>
              <a:off x="0" y="0"/>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2">
                    <a:gamma/>
                    <a:shade val="56078"/>
                    <a:invGamma/>
                  </a:schemeClr>
                </a:gs>
                <a:gs pos="100000">
                  <a:schemeClr val="bg2"/>
                </a:gs>
              </a:gsLst>
              <a:lin ang="5400000" scaled="1"/>
            </a:gradFill>
            <a:ln w="9525">
              <a:noFill/>
              <a:round/>
              <a:headEnd/>
              <a:tailEnd/>
            </a:ln>
          </p:spPr>
          <p:txBody>
            <a:bodyPr/>
            <a:lstStyle/>
            <a:p>
              <a:pPr eaLnBrk="0" hangingPunct="0">
                <a:defRPr/>
              </a:pPr>
              <a:endParaRPr lang="en-AU" dirty="0"/>
            </a:p>
          </p:txBody>
        </p:sp>
        <p:sp>
          <p:nvSpPr>
            <p:cNvPr id="4113" name="Freeform 17"/>
            <p:cNvSpPr>
              <a:spLocks/>
            </p:cNvSpPr>
            <p:nvPr/>
          </p:nvSpPr>
          <p:spPr bwMode="hidden">
            <a:xfrm>
              <a:off x="509" y="229"/>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gs>
                <a:gs pos="100000">
                  <a:schemeClr val="bg1"/>
                </a:gs>
              </a:gsLst>
              <a:lin ang="2700000" scaled="1"/>
            </a:gradFill>
            <a:ln w="9525">
              <a:noFill/>
              <a:round/>
              <a:headEnd/>
              <a:tailEnd/>
            </a:ln>
          </p:spPr>
          <p:txBody>
            <a:bodyPr/>
            <a:lstStyle/>
            <a:p>
              <a:pPr eaLnBrk="0" hangingPunct="0">
                <a:defRPr/>
              </a:pPr>
              <a:endParaRPr lang="en-AU" dirty="0"/>
            </a:p>
          </p:txBody>
        </p:sp>
        <p:sp>
          <p:nvSpPr>
            <p:cNvPr id="4114" name="Freeform 18"/>
            <p:cNvSpPr>
              <a:spLocks/>
            </p:cNvSpPr>
            <p:nvPr/>
          </p:nvSpPr>
          <p:spPr bwMode="hidden">
            <a:xfrm>
              <a:off x="1344" y="293"/>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gs>
                <a:gs pos="100000">
                  <a:schemeClr val="bg1"/>
                </a:gs>
              </a:gsLst>
              <a:lin ang="5400000" scaled="1"/>
            </a:gradFill>
            <a:ln w="9525">
              <a:noFill/>
              <a:round/>
              <a:headEnd/>
              <a:tailEnd/>
            </a:ln>
          </p:spPr>
          <p:txBody>
            <a:bodyPr/>
            <a:lstStyle/>
            <a:p>
              <a:pPr eaLnBrk="0" hangingPunct="0">
                <a:defRPr/>
              </a:pPr>
              <a:endParaRPr lang="en-AU" dirty="0"/>
            </a:p>
          </p:txBody>
        </p:sp>
        <p:sp>
          <p:nvSpPr>
            <p:cNvPr id="4115" name="Freeform 19"/>
            <p:cNvSpPr>
              <a:spLocks/>
            </p:cNvSpPr>
            <p:nvPr/>
          </p:nvSpPr>
          <p:spPr bwMode="hidden">
            <a:xfrm>
              <a:off x="2932" y="1728"/>
              <a:ext cx="2828" cy="2366"/>
            </a:xfrm>
            <a:custGeom>
              <a:avLst/>
              <a:gdLst/>
              <a:ahLst/>
              <a:cxnLst>
                <a:cxn ang="0">
                  <a:pos x="1814" y="606"/>
                </a:cxn>
                <a:cxn ang="0">
                  <a:pos x="1615" y="252"/>
                </a:cxn>
                <a:cxn ang="0">
                  <a:pos x="1345" y="132"/>
                </a:cxn>
                <a:cxn ang="0">
                  <a:pos x="1381" y="492"/>
                </a:cxn>
                <a:cxn ang="0">
                  <a:pos x="955" y="221"/>
                </a:cxn>
                <a:cxn ang="0">
                  <a:pos x="877" y="161"/>
                </a:cxn>
                <a:cxn ang="0">
                  <a:pos x="841" y="167"/>
                </a:cxn>
                <a:cxn ang="0">
                  <a:pos x="720" y="161"/>
                </a:cxn>
                <a:cxn ang="0">
                  <a:pos x="613" y="144"/>
                </a:cxn>
                <a:cxn ang="0">
                  <a:pos x="492" y="161"/>
                </a:cxn>
                <a:cxn ang="0">
                  <a:pos x="432" y="150"/>
                </a:cxn>
                <a:cxn ang="0">
                  <a:pos x="342" y="138"/>
                </a:cxn>
                <a:cxn ang="0">
                  <a:pos x="246" y="126"/>
                </a:cxn>
                <a:cxn ang="0">
                  <a:pos x="174" y="114"/>
                </a:cxn>
                <a:cxn ang="0">
                  <a:pos x="216" y="240"/>
                </a:cxn>
                <a:cxn ang="0">
                  <a:pos x="607" y="588"/>
                </a:cxn>
                <a:cxn ang="0">
                  <a:pos x="1177" y="817"/>
                </a:cxn>
                <a:cxn ang="0">
                  <a:pos x="972" y="871"/>
                </a:cxn>
                <a:cxn ang="0">
                  <a:pos x="492" y="1111"/>
                </a:cxn>
                <a:cxn ang="0">
                  <a:pos x="276" y="1441"/>
                </a:cxn>
                <a:cxn ang="0">
                  <a:pos x="42" y="1441"/>
                </a:cxn>
                <a:cxn ang="0">
                  <a:pos x="367" y="1585"/>
                </a:cxn>
                <a:cxn ang="0">
                  <a:pos x="949" y="1712"/>
                </a:cxn>
                <a:cxn ang="0">
                  <a:pos x="1519" y="1537"/>
                </a:cxn>
                <a:cxn ang="0">
                  <a:pos x="1735" y="1513"/>
                </a:cxn>
                <a:cxn ang="0">
                  <a:pos x="1723" y="1802"/>
                </a:cxn>
                <a:cxn ang="0">
                  <a:pos x="2042" y="2229"/>
                </a:cxn>
                <a:cxn ang="0">
                  <a:pos x="2191" y="2133"/>
                </a:cxn>
                <a:cxn ang="0">
                  <a:pos x="2270" y="1970"/>
                </a:cxn>
                <a:cxn ang="0">
                  <a:pos x="2233" y="1573"/>
                </a:cxn>
                <a:cxn ang="0">
                  <a:pos x="2294" y="1483"/>
                </a:cxn>
                <a:cxn ang="0">
                  <a:pos x="2588" y="1688"/>
                </a:cxn>
                <a:cxn ang="0">
                  <a:pos x="2695" y="1682"/>
                </a:cxn>
                <a:cxn ang="0">
                  <a:pos x="2588" y="1543"/>
                </a:cxn>
                <a:cxn ang="0">
                  <a:pos x="2510" y="1357"/>
                </a:cxn>
                <a:cxn ang="0">
                  <a:pos x="2354" y="1184"/>
                </a:cxn>
                <a:cxn ang="0">
                  <a:pos x="2102" y="931"/>
                </a:cxn>
                <a:cxn ang="0">
                  <a:pos x="2137" y="907"/>
                </a:cxn>
                <a:cxn ang="0">
                  <a:pos x="2215" y="871"/>
                </a:cxn>
                <a:cxn ang="0">
                  <a:pos x="2324" y="817"/>
                </a:cxn>
                <a:cxn ang="0">
                  <a:pos x="2372" y="787"/>
                </a:cxn>
                <a:cxn ang="0">
                  <a:pos x="2078" y="865"/>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eaLnBrk="0" hangingPunct="0">
                <a:defRPr/>
              </a:pPr>
              <a:endParaRPr lang="en-AU" dirty="0"/>
            </a:p>
          </p:txBody>
        </p:sp>
        <p:sp>
          <p:nvSpPr>
            <p:cNvPr id="4116" name="Freeform 20"/>
            <p:cNvSpPr>
              <a:spLocks/>
            </p:cNvSpPr>
            <p:nvPr/>
          </p:nvSpPr>
          <p:spPr bwMode="hidden">
            <a:xfrm>
              <a:off x="3160" y="1860"/>
              <a:ext cx="2162" cy="1934"/>
            </a:xfrm>
            <a:custGeom>
              <a:avLst/>
              <a:gdLst/>
              <a:ahLst/>
              <a:cxnLst>
                <a:cxn ang="0">
                  <a:pos x="1842" y="851"/>
                </a:cxn>
                <a:cxn ang="0">
                  <a:pos x="1937" y="1019"/>
                </a:cxn>
                <a:cxn ang="0">
                  <a:pos x="2051" y="1168"/>
                </a:cxn>
                <a:cxn ang="0">
                  <a:pos x="2117" y="1246"/>
                </a:cxn>
                <a:cxn ang="0">
                  <a:pos x="2153" y="1294"/>
                </a:cxn>
                <a:cxn ang="0">
                  <a:pos x="1889" y="977"/>
                </a:cxn>
                <a:cxn ang="0">
                  <a:pos x="1860" y="929"/>
                </a:cxn>
                <a:cxn ang="0">
                  <a:pos x="1782" y="1240"/>
                </a:cxn>
                <a:cxn ang="0">
                  <a:pos x="1770" y="1486"/>
                </a:cxn>
                <a:cxn ang="0">
                  <a:pos x="1818" y="1906"/>
                </a:cxn>
                <a:cxn ang="0">
                  <a:pos x="1788" y="1930"/>
                </a:cxn>
                <a:cxn ang="0">
                  <a:pos x="1746" y="1534"/>
                </a:cxn>
                <a:cxn ang="0">
                  <a:pos x="1728" y="1288"/>
                </a:cxn>
                <a:cxn ang="0">
                  <a:pos x="1764" y="1085"/>
                </a:cxn>
                <a:cxn ang="0">
                  <a:pos x="1770" y="875"/>
                </a:cxn>
                <a:cxn ang="0">
                  <a:pos x="1268" y="1007"/>
                </a:cxn>
                <a:cxn ang="0">
                  <a:pos x="825" y="1132"/>
                </a:cxn>
                <a:cxn ang="0">
                  <a:pos x="323" y="1312"/>
                </a:cxn>
                <a:cxn ang="0">
                  <a:pos x="18" y="1420"/>
                </a:cxn>
                <a:cxn ang="0">
                  <a:pos x="311" y="1282"/>
                </a:cxn>
                <a:cxn ang="0">
                  <a:pos x="682" y="1144"/>
                </a:cxn>
                <a:cxn ang="0">
                  <a:pos x="1022" y="1037"/>
                </a:cxn>
                <a:cxn ang="0">
                  <a:pos x="1411" y="929"/>
                </a:cxn>
                <a:cxn ang="0">
                  <a:pos x="1692" y="815"/>
                </a:cxn>
                <a:cxn ang="0">
                  <a:pos x="1333" y="623"/>
                </a:cxn>
                <a:cxn ang="0">
                  <a:pos x="861" y="515"/>
                </a:cxn>
                <a:cxn ang="0">
                  <a:pos x="227" y="161"/>
                </a:cxn>
                <a:cxn ang="0">
                  <a:pos x="0" y="83"/>
                </a:cxn>
                <a:cxn ang="0">
                  <a:pos x="329" y="179"/>
                </a:cxn>
                <a:cxn ang="0">
                  <a:pos x="712" y="383"/>
                </a:cxn>
                <a:cxn ang="0">
                  <a:pos x="933" y="491"/>
                </a:cxn>
                <a:cxn ang="0">
                  <a:pos x="1351" y="593"/>
                </a:cxn>
                <a:cxn ang="0">
                  <a:pos x="1650" y="743"/>
                </a:cxn>
                <a:cxn ang="0">
                  <a:pos x="1423" y="461"/>
                </a:cxn>
                <a:cxn ang="0">
                  <a:pos x="1286" y="191"/>
                </a:cxn>
                <a:cxn ang="0">
                  <a:pos x="1154" y="0"/>
                </a:cxn>
                <a:cxn ang="0">
                  <a:pos x="1339" y="215"/>
                </a:cxn>
                <a:cxn ang="0">
                  <a:pos x="1489" y="485"/>
                </a:cxn>
                <a:cxn ang="0">
                  <a:pos x="1746" y="803"/>
                </a:cxn>
                <a:cxn ang="0">
                  <a:pos x="1842" y="851"/>
                </a:cxn>
                <a:cxn ang="0">
                  <a:pos x="1842" y="851"/>
                </a:cxn>
              </a:cxnLst>
              <a:rect l="0" t="0" r="r" b="b"/>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lnTo>
                    <a:pt x="1842" y="851"/>
                  </a:lnTo>
                  <a:close/>
                </a:path>
              </a:pathLst>
            </a:custGeom>
            <a:gradFill rotWithShape="0">
              <a:gsLst>
                <a:gs pos="0">
                  <a:schemeClr val="accent2"/>
                </a:gs>
                <a:gs pos="100000">
                  <a:schemeClr val="bg1"/>
                </a:gs>
              </a:gsLst>
              <a:lin ang="5400000" scaled="1"/>
            </a:gradFill>
            <a:ln w="9525">
              <a:noFill/>
              <a:round/>
              <a:headEnd/>
              <a:tailEnd/>
            </a:ln>
          </p:spPr>
          <p:txBody>
            <a:bodyPr/>
            <a:lstStyle/>
            <a:p>
              <a:pPr eaLnBrk="0" hangingPunct="0">
                <a:defRPr/>
              </a:pPr>
              <a:endParaRPr lang="en-AU" dirty="0"/>
            </a:p>
          </p:txBody>
        </p:sp>
      </p:grpSp>
      <p:sp>
        <p:nvSpPr>
          <p:cNvPr id="4117" name="Rectangle 21"/>
          <p:cNvSpPr>
            <a:spLocks noGrp="1" noChangeArrowheads="1"/>
          </p:cNvSpPr>
          <p:nvPr>
            <p:ph type="title"/>
          </p:nvPr>
        </p:nvSpPr>
        <p:spPr bwMode="auto">
          <a:xfrm>
            <a:off x="457200" y="277813"/>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118" name="Rectangle 22"/>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19" name="Rectangle 23"/>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effectLst>
                  <a:outerShdw blurRad="38100" dist="38100" dir="2700000" algn="tl">
                    <a:srgbClr val="000000"/>
                  </a:outerShdw>
                </a:effectLst>
              </a:defRPr>
            </a:lvl1pPr>
          </a:lstStyle>
          <a:p>
            <a:pPr>
              <a:defRPr/>
            </a:pPr>
            <a:endParaRPr lang="en-US"/>
          </a:p>
        </p:txBody>
      </p:sp>
      <p:sp>
        <p:nvSpPr>
          <p:cNvPr id="4120" name="Rectangle 2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effectLst>
                  <a:outerShdw blurRad="38100" dist="38100" dir="2700000" algn="tl">
                    <a:srgbClr val="000000"/>
                  </a:outerShdw>
                </a:effectLst>
              </a:defRPr>
            </a:lvl1pPr>
          </a:lstStyle>
          <a:p>
            <a:pPr>
              <a:defRPr/>
            </a:pPr>
            <a:endParaRPr lang="en-US"/>
          </a:p>
        </p:txBody>
      </p:sp>
      <p:sp>
        <p:nvSpPr>
          <p:cNvPr id="4121" name="Rectangle 25"/>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effectLst>
                  <a:outerShdw blurRad="38100" dist="38100" dir="2700000" algn="tl">
                    <a:srgbClr val="000000"/>
                  </a:outerShdw>
                </a:effectLst>
              </a:defRPr>
            </a:lvl1pPr>
          </a:lstStyle>
          <a:p>
            <a:pPr>
              <a:defRPr/>
            </a:pPr>
            <a:fld id="{7232AF2A-E7D7-48A6-AF71-72ACCC49C050}"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p:fade/>
  </p:transition>
  <p:timing>
    <p:tnLst>
      <p:par>
        <p:cTn id="1" dur="indefinite" restart="never" nodeType="tmRoot"/>
      </p:par>
    </p:tnLst>
  </p:timing>
  <p:txStyles>
    <p:title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9pPr>
    </p:titleStyle>
    <p:bodyStyle>
      <a:lvl1pPr marL="342900" indent="-342900" algn="l" rtl="0"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6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folHlink"/>
        </a:buClr>
        <a:buSzPct val="6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SzPct val="6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457200" y="533400"/>
            <a:ext cx="8305800" cy="6324600"/>
          </a:xfrm>
        </p:spPr>
        <p:txBody>
          <a:bodyPr/>
          <a:lstStyle/>
          <a:p>
            <a:pPr>
              <a:defRPr/>
            </a:pPr>
            <a:r>
              <a:rPr lang="en-AU" sz="2400" b="1" i="1" dirty="0" smtClean="0">
                <a:effectLst/>
              </a:rPr>
              <a:t>Capacity Building and Institutional Development for Participatory Natural Resources Management and Conservation in Forest Areas of Mongolia</a:t>
            </a:r>
            <a:endParaRPr lang="en-AU" sz="2400" b="1" dirty="0" smtClean="0">
              <a:effectLst/>
            </a:endParaRPr>
          </a:p>
          <a:p>
            <a:pPr>
              <a:defRPr/>
            </a:pPr>
            <a:r>
              <a:rPr lang="en-AU" sz="2400" b="1" dirty="0" smtClean="0">
                <a:effectLst/>
              </a:rPr>
              <a:t>GCP/MON/002/NET</a:t>
            </a:r>
            <a:endParaRPr lang="en-AU" sz="2400" dirty="0" smtClean="0">
              <a:effectLst/>
            </a:endParaRPr>
          </a:p>
          <a:p>
            <a:pPr>
              <a:defRPr/>
            </a:pPr>
            <a:r>
              <a:rPr lang="en-AU" sz="2400" b="1" dirty="0" smtClean="0">
                <a:effectLst/>
              </a:rPr>
              <a:t> </a:t>
            </a:r>
            <a:endParaRPr lang="en-AU" sz="2400" dirty="0" smtClean="0">
              <a:effectLst/>
            </a:endParaRPr>
          </a:p>
          <a:p>
            <a:pPr>
              <a:defRPr/>
            </a:pPr>
            <a:r>
              <a:rPr lang="en-AU" sz="4400" b="1" dirty="0" smtClean="0">
                <a:solidFill>
                  <a:schemeClr val="tx2"/>
                </a:solidFill>
                <a:effectLst/>
              </a:rPr>
              <a:t>Project Final Evaluation</a:t>
            </a:r>
            <a:endParaRPr lang="en-AU" sz="4400" dirty="0" smtClean="0">
              <a:solidFill>
                <a:schemeClr val="tx2"/>
              </a:solidFill>
              <a:effectLst/>
            </a:endParaRPr>
          </a:p>
          <a:p>
            <a:pPr>
              <a:defRPr/>
            </a:pPr>
            <a:endParaRPr lang="en-AU" sz="2400" b="1" dirty="0" smtClean="0">
              <a:effectLst/>
            </a:endParaRPr>
          </a:p>
          <a:p>
            <a:pPr>
              <a:defRPr/>
            </a:pPr>
            <a:r>
              <a:rPr lang="en-AU" sz="2400" b="1" dirty="0" smtClean="0">
                <a:effectLst/>
              </a:rPr>
              <a:t> </a:t>
            </a:r>
            <a:endParaRPr lang="en-AU" sz="2400" dirty="0" smtClean="0">
              <a:effectLst/>
            </a:endParaRPr>
          </a:p>
          <a:p>
            <a:pPr>
              <a:defRPr/>
            </a:pPr>
            <a:r>
              <a:rPr lang="en-AU" sz="2400" b="1" dirty="0" smtClean="0">
                <a:solidFill>
                  <a:schemeClr val="tx2"/>
                </a:solidFill>
                <a:effectLst/>
              </a:rPr>
              <a:t>Don Gilmour, </a:t>
            </a:r>
            <a:r>
              <a:rPr lang="en-GB" sz="2400" b="1" dirty="0" err="1" smtClean="0">
                <a:solidFill>
                  <a:schemeClr val="tx2"/>
                </a:solidFill>
                <a:effectLst/>
              </a:rPr>
              <a:t>Aurélie</a:t>
            </a:r>
            <a:r>
              <a:rPr lang="en-GB" sz="2400" b="1" dirty="0" smtClean="0">
                <a:solidFill>
                  <a:schemeClr val="tx2"/>
                </a:solidFill>
                <a:effectLst/>
              </a:rPr>
              <a:t> </a:t>
            </a:r>
            <a:r>
              <a:rPr lang="en-AU" sz="2400" b="1" dirty="0" err="1" smtClean="0">
                <a:solidFill>
                  <a:schemeClr val="tx2"/>
                </a:solidFill>
                <a:effectLst/>
              </a:rPr>
              <a:t>Larmoyer</a:t>
            </a:r>
            <a:r>
              <a:rPr lang="en-AU" sz="2400" b="1" dirty="0" smtClean="0">
                <a:solidFill>
                  <a:schemeClr val="tx2"/>
                </a:solidFill>
                <a:effectLst/>
              </a:rPr>
              <a:t> and </a:t>
            </a:r>
            <a:r>
              <a:rPr lang="en-US" sz="2400" b="1" dirty="0" err="1" smtClean="0">
                <a:solidFill>
                  <a:schemeClr val="tx2"/>
                </a:solidFill>
                <a:effectLst/>
              </a:rPr>
              <a:t>Tumerkhuu</a:t>
            </a:r>
            <a:endParaRPr lang="en-AU" sz="2400" dirty="0" smtClean="0">
              <a:solidFill>
                <a:schemeClr val="tx2"/>
              </a:solidFill>
              <a:effectLst/>
            </a:endParaRPr>
          </a:p>
          <a:p>
            <a:pPr>
              <a:defRPr/>
            </a:pPr>
            <a:endParaRPr lang="en-AU" sz="2400" b="1" dirty="0" smtClean="0">
              <a:solidFill>
                <a:schemeClr val="tx2"/>
              </a:solidFill>
              <a:effectLst/>
            </a:endParaRPr>
          </a:p>
          <a:p>
            <a:pPr>
              <a:defRPr/>
            </a:pPr>
            <a:r>
              <a:rPr lang="en-AU" sz="2400" b="1" dirty="0" smtClean="0">
                <a:solidFill>
                  <a:schemeClr val="tx2"/>
                </a:solidFill>
                <a:effectLst/>
              </a:rPr>
              <a:t>8</a:t>
            </a:r>
            <a:r>
              <a:rPr lang="en-AU" sz="2400" b="1" baseline="30000" dirty="0" smtClean="0">
                <a:solidFill>
                  <a:schemeClr val="tx2"/>
                </a:solidFill>
                <a:effectLst/>
              </a:rPr>
              <a:t>th</a:t>
            </a:r>
            <a:r>
              <a:rPr lang="en-AU" sz="2400" b="1" dirty="0" smtClean="0">
                <a:solidFill>
                  <a:schemeClr val="tx2"/>
                </a:solidFill>
                <a:effectLst/>
              </a:rPr>
              <a:t> December 2011</a:t>
            </a:r>
            <a:endParaRPr lang="en-AU" sz="2400" dirty="0" smtClean="0">
              <a:solidFill>
                <a:schemeClr val="tx2"/>
              </a:solidFill>
              <a:effectLst/>
            </a:endParaRPr>
          </a:p>
          <a:p>
            <a:pPr eaLnBrk="1" hangingPunct="1">
              <a:lnSpc>
                <a:spcPct val="80000"/>
              </a:lnSpc>
              <a:defRPr/>
            </a:pPr>
            <a:endParaRPr lang="en-AU" sz="2800" dirty="0" smtClean="0"/>
          </a:p>
          <a:p>
            <a:pPr eaLnBrk="1" hangingPunct="1">
              <a:lnSpc>
                <a:spcPct val="80000"/>
              </a:lnSpc>
              <a:defRPr/>
            </a:pPr>
            <a:endParaRPr lang="en-AU" sz="1600" dirty="0" smtClean="0"/>
          </a:p>
          <a:p>
            <a:pPr eaLnBrk="1" hangingPunct="1">
              <a:lnSpc>
                <a:spcPct val="80000"/>
              </a:lnSpc>
              <a:defRPr/>
            </a:pPr>
            <a:endParaRPr lang="en-US" sz="2800" dirty="0" smtClean="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7813"/>
            <a:ext cx="8382000" cy="2084387"/>
          </a:xfrm>
        </p:spPr>
        <p:txBody>
          <a:bodyPr/>
          <a:lstStyle/>
          <a:p>
            <a:pPr>
              <a:defRPr/>
            </a:pPr>
            <a:r>
              <a:rPr lang="en-AU" dirty="0" smtClean="0">
                <a:effectLst/>
              </a:rPr>
              <a:t>Progress (Output 2) </a:t>
            </a:r>
            <a:br>
              <a:rPr lang="en-AU" dirty="0" smtClean="0">
                <a:effectLst/>
              </a:rPr>
            </a:br>
            <a:r>
              <a:rPr lang="en-US" dirty="0" smtClean="0">
                <a:effectLst/>
              </a:rPr>
              <a:t> </a:t>
            </a:r>
            <a:r>
              <a:rPr lang="en-US" sz="2800" dirty="0" smtClean="0">
                <a:effectLst/>
              </a:rPr>
              <a:t>Adapted management planning for local sustainable forest use, reforestation and conservation</a:t>
            </a:r>
            <a:endParaRPr lang="en-AU" dirty="0">
              <a:effectLst/>
            </a:endParaRPr>
          </a:p>
        </p:txBody>
      </p:sp>
      <p:sp>
        <p:nvSpPr>
          <p:cNvPr id="3" name="Content Placeholder 2"/>
          <p:cNvSpPr>
            <a:spLocks noGrp="1"/>
          </p:cNvSpPr>
          <p:nvPr>
            <p:ph idx="1"/>
          </p:nvPr>
        </p:nvSpPr>
        <p:spPr>
          <a:xfrm>
            <a:off x="381000" y="2362200"/>
            <a:ext cx="8763000" cy="4495800"/>
          </a:xfrm>
        </p:spPr>
        <p:txBody>
          <a:bodyPr/>
          <a:lstStyle/>
          <a:p>
            <a:pPr>
              <a:defRPr/>
            </a:pPr>
            <a:r>
              <a:rPr lang="en-AU" dirty="0" smtClean="0">
                <a:effectLst/>
              </a:rPr>
              <a:t>Participatory MPs approved for 16 pilot FUGs (75,868 ha of forest under pilot FUG management)</a:t>
            </a:r>
          </a:p>
          <a:p>
            <a:pPr>
              <a:defRPr/>
            </a:pPr>
            <a:r>
              <a:rPr lang="en-AU" dirty="0" smtClean="0">
                <a:effectLst/>
              </a:rPr>
              <a:t>Forest cleaning operations carried out in 11 FUGs with support of </a:t>
            </a:r>
            <a:r>
              <a:rPr lang="en-AU" dirty="0" err="1" smtClean="0">
                <a:effectLst/>
              </a:rPr>
              <a:t>soum</a:t>
            </a:r>
            <a:r>
              <a:rPr lang="en-AU" dirty="0" smtClean="0">
                <a:effectLst/>
              </a:rPr>
              <a:t> authorities-firewood sold.   </a:t>
            </a:r>
          </a:p>
          <a:p>
            <a:pPr marL="514350" indent="-514350">
              <a:buFont typeface="Wingdings" pitchFamily="2" charset="2"/>
              <a:buNone/>
              <a:defRPr/>
            </a:pPr>
            <a:endParaRPr lang="en-AU" dirty="0" smtClean="0"/>
          </a:p>
          <a:p>
            <a:pPr marL="514350" indent="-514350">
              <a:defRPr/>
            </a:pPr>
            <a:endParaRPr lang="en-AU" dirty="0" smtClean="0"/>
          </a:p>
          <a:p>
            <a:pPr marL="514350" indent="-514350">
              <a:defRPr/>
            </a:pPr>
            <a:endParaRPr lang="en-AU" dirty="0" smtClean="0"/>
          </a:p>
          <a:p>
            <a:pPr marL="514350" indent="-514350">
              <a:defRPr/>
            </a:pPr>
            <a:endParaRPr lang="en-AU" dirty="0" smtClean="0"/>
          </a:p>
          <a:p>
            <a:pPr marL="514350" indent="-514350">
              <a:buFont typeface="Wingdings" pitchFamily="2" charset="2"/>
              <a:buNone/>
              <a:defRPr/>
            </a:pPr>
            <a:endParaRPr lang="en-AU" dirty="0" smtClean="0"/>
          </a:p>
          <a:p>
            <a:pPr marL="514350" indent="-514350">
              <a:buFont typeface="+mj-lt"/>
              <a:buAutoNum type="arabicPeriod"/>
              <a:defRPr/>
            </a:pPr>
            <a:endParaRPr lang="en-AU"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7813"/>
            <a:ext cx="8382000" cy="2084387"/>
          </a:xfrm>
        </p:spPr>
        <p:txBody>
          <a:bodyPr/>
          <a:lstStyle/>
          <a:p>
            <a:pPr>
              <a:defRPr/>
            </a:pPr>
            <a:r>
              <a:rPr lang="en-AU" dirty="0" smtClean="0">
                <a:effectLst/>
              </a:rPr>
              <a:t>Progress (Output 3) </a:t>
            </a:r>
            <a:br>
              <a:rPr lang="en-AU" dirty="0" smtClean="0">
                <a:effectLst/>
              </a:rPr>
            </a:br>
            <a:r>
              <a:rPr lang="en-US" dirty="0" smtClean="0">
                <a:effectLst/>
              </a:rPr>
              <a:t> </a:t>
            </a:r>
            <a:r>
              <a:rPr lang="en-US" sz="2800" dirty="0" smtClean="0">
                <a:effectLst/>
              </a:rPr>
              <a:t>Adequate legislation and regulations for local level forest resources use, reforestation and conservation</a:t>
            </a:r>
            <a:endParaRPr lang="en-AU" dirty="0">
              <a:effectLst/>
            </a:endParaRPr>
          </a:p>
        </p:txBody>
      </p:sp>
      <p:sp>
        <p:nvSpPr>
          <p:cNvPr id="3" name="Content Placeholder 2"/>
          <p:cNvSpPr>
            <a:spLocks noGrp="1"/>
          </p:cNvSpPr>
          <p:nvPr>
            <p:ph idx="1"/>
          </p:nvPr>
        </p:nvSpPr>
        <p:spPr>
          <a:xfrm>
            <a:off x="381000" y="2590800"/>
            <a:ext cx="8763000" cy="3962400"/>
          </a:xfrm>
        </p:spPr>
        <p:txBody>
          <a:bodyPr/>
          <a:lstStyle/>
          <a:p>
            <a:pPr>
              <a:defRPr/>
            </a:pPr>
            <a:r>
              <a:rPr lang="en-AU" dirty="0" smtClean="0">
                <a:effectLst/>
              </a:rPr>
              <a:t>Substantial changes have been made to the regulatory framework to make it more enabling for PFM and a national forest policy process is underway—that will continue the reform process.</a:t>
            </a:r>
          </a:p>
          <a:p>
            <a:pPr>
              <a:defRPr/>
            </a:pPr>
            <a:r>
              <a:rPr lang="en-AU" dirty="0" smtClean="0">
                <a:effectLst/>
              </a:rPr>
              <a:t>Pilot FUGs are well aware of their tenure rights and are able to exercise them--rights are respected by the </a:t>
            </a:r>
            <a:r>
              <a:rPr lang="en-AU" dirty="0" err="1" smtClean="0">
                <a:effectLst/>
              </a:rPr>
              <a:t>soum</a:t>
            </a:r>
            <a:r>
              <a:rPr lang="en-AU" dirty="0" smtClean="0">
                <a:effectLst/>
              </a:rPr>
              <a:t> governors.</a:t>
            </a:r>
          </a:p>
          <a:p>
            <a:pPr marL="514350" indent="-514350">
              <a:defRPr/>
            </a:pPr>
            <a:endParaRPr lang="en-AU" dirty="0" smtClean="0"/>
          </a:p>
          <a:p>
            <a:pPr marL="514350" indent="-514350">
              <a:defRPr/>
            </a:pPr>
            <a:endParaRPr lang="en-AU" dirty="0" smtClean="0"/>
          </a:p>
          <a:p>
            <a:pPr marL="514350" indent="-514350">
              <a:defRPr/>
            </a:pPr>
            <a:endParaRPr lang="en-AU" dirty="0" smtClean="0"/>
          </a:p>
          <a:p>
            <a:pPr marL="514350" indent="-514350">
              <a:buFont typeface="Wingdings" pitchFamily="2" charset="2"/>
              <a:buNone/>
              <a:defRPr/>
            </a:pPr>
            <a:endParaRPr lang="en-AU" dirty="0" smtClean="0"/>
          </a:p>
          <a:p>
            <a:pPr marL="514350" indent="-514350">
              <a:buFont typeface="+mj-lt"/>
              <a:buAutoNum type="arabicPeriod"/>
              <a:defRPr/>
            </a:pPr>
            <a:endParaRPr lang="en-AU"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7813"/>
            <a:ext cx="8382000" cy="1931987"/>
          </a:xfrm>
        </p:spPr>
        <p:txBody>
          <a:bodyPr/>
          <a:lstStyle/>
          <a:p>
            <a:pPr>
              <a:defRPr/>
            </a:pPr>
            <a:r>
              <a:rPr lang="en-AU" dirty="0" smtClean="0">
                <a:effectLst/>
              </a:rPr>
              <a:t>Progress (Output 4) </a:t>
            </a:r>
            <a:br>
              <a:rPr lang="en-AU" dirty="0" smtClean="0">
                <a:effectLst/>
              </a:rPr>
            </a:br>
            <a:r>
              <a:rPr lang="en-US" dirty="0" smtClean="0">
                <a:effectLst/>
              </a:rPr>
              <a:t> </a:t>
            </a:r>
            <a:r>
              <a:rPr lang="en-US" sz="2800" dirty="0" smtClean="0">
                <a:effectLst/>
              </a:rPr>
              <a:t>Adequate institutional framework at national level for local forest resources use and conservation</a:t>
            </a:r>
            <a:endParaRPr lang="en-AU" dirty="0">
              <a:effectLst/>
            </a:endParaRPr>
          </a:p>
        </p:txBody>
      </p:sp>
      <p:sp>
        <p:nvSpPr>
          <p:cNvPr id="3" name="Content Placeholder 2"/>
          <p:cNvSpPr>
            <a:spLocks noGrp="1"/>
          </p:cNvSpPr>
          <p:nvPr>
            <p:ph idx="1"/>
          </p:nvPr>
        </p:nvSpPr>
        <p:spPr>
          <a:xfrm>
            <a:off x="381000" y="2286000"/>
            <a:ext cx="8763000" cy="4267200"/>
          </a:xfrm>
        </p:spPr>
        <p:txBody>
          <a:bodyPr/>
          <a:lstStyle/>
          <a:p>
            <a:pPr>
              <a:defRPr/>
            </a:pPr>
            <a:r>
              <a:rPr lang="en-GB" dirty="0" smtClean="0">
                <a:effectLst/>
              </a:rPr>
              <a:t>Key components of FUG management planning system developed and approved for national use (included in PFM guidelines).</a:t>
            </a:r>
          </a:p>
          <a:p>
            <a:pPr>
              <a:defRPr/>
            </a:pPr>
            <a:r>
              <a:rPr lang="en-GB" dirty="0" smtClean="0">
                <a:effectLst/>
              </a:rPr>
              <a:t>The institutionalisation of PFM into organisational structures and institutional arrangements is still embryonic-but good progress since 2010. </a:t>
            </a:r>
          </a:p>
          <a:p>
            <a:pPr>
              <a:buNone/>
              <a:defRPr/>
            </a:pPr>
            <a:endParaRPr lang="en-AU" dirty="0" smtClean="0"/>
          </a:p>
          <a:p>
            <a:pPr>
              <a:buFont typeface="Wingdings" pitchFamily="2" charset="2"/>
              <a:buNone/>
              <a:defRPr/>
            </a:pPr>
            <a:endParaRPr lang="en-AU" dirty="0" smtClean="0"/>
          </a:p>
          <a:p>
            <a:pPr>
              <a:defRPr/>
            </a:pPr>
            <a:endParaRPr lang="en-AU" dirty="0" smtClean="0"/>
          </a:p>
          <a:p>
            <a:pPr>
              <a:defRPr/>
            </a:pPr>
            <a:endParaRPr lang="en-AU" dirty="0" smtClean="0"/>
          </a:p>
          <a:p>
            <a:pPr>
              <a:buFont typeface="Wingdings" pitchFamily="2" charset="2"/>
              <a:buNone/>
              <a:defRPr/>
            </a:pPr>
            <a:endParaRPr lang="en-AU" dirty="0" smtClean="0"/>
          </a:p>
          <a:p>
            <a:pPr>
              <a:buFont typeface="Times New Roman" pitchFamily="18" charset="0"/>
              <a:buAutoNum type="arabicPeriod"/>
              <a:defRPr/>
            </a:pPr>
            <a:endParaRPr lang="en-AU" dirty="0" smtClean="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7813"/>
            <a:ext cx="8382000" cy="1931987"/>
          </a:xfrm>
        </p:spPr>
        <p:txBody>
          <a:bodyPr/>
          <a:lstStyle/>
          <a:p>
            <a:pPr>
              <a:defRPr/>
            </a:pPr>
            <a:r>
              <a:rPr lang="en-AU" dirty="0" smtClean="0">
                <a:effectLst/>
              </a:rPr>
              <a:t>Progress (Output 4-cont) </a:t>
            </a:r>
            <a:br>
              <a:rPr lang="en-AU" dirty="0" smtClean="0">
                <a:effectLst/>
              </a:rPr>
            </a:br>
            <a:r>
              <a:rPr lang="en-US" dirty="0" smtClean="0">
                <a:effectLst/>
              </a:rPr>
              <a:t> </a:t>
            </a:r>
            <a:r>
              <a:rPr lang="en-US" sz="2800" dirty="0" smtClean="0">
                <a:effectLst/>
              </a:rPr>
              <a:t>Adequate institutional framework at national level for local forest resources use and conservation</a:t>
            </a:r>
            <a:endParaRPr lang="en-AU" dirty="0">
              <a:effectLst/>
            </a:endParaRPr>
          </a:p>
        </p:txBody>
      </p:sp>
      <p:sp>
        <p:nvSpPr>
          <p:cNvPr id="3" name="Content Placeholder 2"/>
          <p:cNvSpPr>
            <a:spLocks noGrp="1"/>
          </p:cNvSpPr>
          <p:nvPr>
            <p:ph idx="1"/>
          </p:nvPr>
        </p:nvSpPr>
        <p:spPr>
          <a:xfrm>
            <a:off x="381000" y="2286000"/>
            <a:ext cx="8763000" cy="4267200"/>
          </a:xfrm>
        </p:spPr>
        <p:txBody>
          <a:bodyPr/>
          <a:lstStyle/>
          <a:p>
            <a:pPr>
              <a:defRPr/>
            </a:pPr>
            <a:r>
              <a:rPr lang="en-GB" dirty="0" smtClean="0">
                <a:effectLst/>
              </a:rPr>
              <a:t>A PFM Unit was established in the FA (as a national “institutional home” for PFM); </a:t>
            </a:r>
            <a:endParaRPr lang="en-AU" dirty="0" smtClean="0">
              <a:effectLst/>
            </a:endParaRPr>
          </a:p>
          <a:p>
            <a:pPr>
              <a:defRPr/>
            </a:pPr>
            <a:r>
              <a:rPr lang="en-GB" dirty="0" smtClean="0">
                <a:effectLst/>
              </a:rPr>
              <a:t>Forest Units established in EPTAs in pilot </a:t>
            </a:r>
            <a:r>
              <a:rPr lang="en-GB" dirty="0" err="1" smtClean="0">
                <a:effectLst/>
              </a:rPr>
              <a:t>aimags</a:t>
            </a:r>
            <a:r>
              <a:rPr lang="en-GB" dirty="0" smtClean="0">
                <a:effectLst/>
              </a:rPr>
              <a:t>.</a:t>
            </a:r>
          </a:p>
          <a:p>
            <a:pPr>
              <a:defRPr/>
            </a:pPr>
            <a:r>
              <a:rPr lang="en-GB" dirty="0" smtClean="0">
                <a:effectLst/>
              </a:rPr>
              <a:t>12 </a:t>
            </a:r>
            <a:r>
              <a:rPr lang="en-GB" dirty="0" err="1" smtClean="0">
                <a:effectLst/>
              </a:rPr>
              <a:t>soum</a:t>
            </a:r>
            <a:r>
              <a:rPr lang="en-GB" dirty="0" smtClean="0">
                <a:effectLst/>
              </a:rPr>
              <a:t>/inter-</a:t>
            </a:r>
            <a:r>
              <a:rPr lang="en-GB" dirty="0" err="1" smtClean="0">
                <a:effectLst/>
              </a:rPr>
              <a:t>soum</a:t>
            </a:r>
            <a:r>
              <a:rPr lang="en-GB" dirty="0" smtClean="0">
                <a:effectLst/>
              </a:rPr>
              <a:t> Forest Units established in pilot </a:t>
            </a:r>
            <a:r>
              <a:rPr lang="en-GB" dirty="0" err="1" smtClean="0">
                <a:effectLst/>
              </a:rPr>
              <a:t>aimags</a:t>
            </a:r>
            <a:r>
              <a:rPr lang="en-GB" dirty="0" smtClean="0">
                <a:effectLst/>
              </a:rPr>
              <a:t> (and 26 established in all 7 forested </a:t>
            </a:r>
            <a:r>
              <a:rPr lang="en-GB" dirty="0" err="1" smtClean="0">
                <a:effectLst/>
              </a:rPr>
              <a:t>aimags</a:t>
            </a:r>
            <a:r>
              <a:rPr lang="en-GB" dirty="0" smtClean="0">
                <a:effectLst/>
              </a:rPr>
              <a:t>)—most still in their infancy. </a:t>
            </a:r>
            <a:endParaRPr lang="en-AU" dirty="0" smtClean="0">
              <a:effectLst/>
            </a:endParaRPr>
          </a:p>
          <a:p>
            <a:pPr>
              <a:defRPr/>
            </a:pPr>
            <a:r>
              <a:rPr lang="en-GB" dirty="0" smtClean="0">
                <a:effectLst/>
              </a:rPr>
              <a:t>PFM database is operational in all plot </a:t>
            </a:r>
            <a:r>
              <a:rPr lang="en-GB" dirty="0" err="1" smtClean="0">
                <a:effectLst/>
              </a:rPr>
              <a:t>aimags</a:t>
            </a:r>
            <a:r>
              <a:rPr lang="en-GB" dirty="0" smtClean="0">
                <a:effectLst/>
              </a:rPr>
              <a:t> and is being updated in the FA.</a:t>
            </a:r>
          </a:p>
          <a:p>
            <a:pPr>
              <a:buFont typeface="Wingdings" pitchFamily="2" charset="2"/>
              <a:buNone/>
              <a:defRPr/>
            </a:pPr>
            <a:endParaRPr lang="en-AU" dirty="0" smtClean="0"/>
          </a:p>
          <a:p>
            <a:pPr>
              <a:defRPr/>
            </a:pPr>
            <a:endParaRPr lang="en-AU" dirty="0" smtClean="0"/>
          </a:p>
          <a:p>
            <a:pPr>
              <a:defRPr/>
            </a:pPr>
            <a:endParaRPr lang="en-AU" dirty="0" smtClean="0"/>
          </a:p>
          <a:p>
            <a:pPr>
              <a:buFont typeface="Wingdings" pitchFamily="2" charset="2"/>
              <a:buNone/>
              <a:defRPr/>
            </a:pPr>
            <a:endParaRPr lang="en-AU" dirty="0" smtClean="0"/>
          </a:p>
          <a:p>
            <a:pPr>
              <a:buFont typeface="Times New Roman" pitchFamily="18" charset="0"/>
              <a:buAutoNum type="arabicPeriod"/>
              <a:defRPr/>
            </a:pPr>
            <a:endParaRPr lang="en-AU" dirty="0" smtClean="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7813"/>
            <a:ext cx="8382000" cy="1931987"/>
          </a:xfrm>
        </p:spPr>
        <p:txBody>
          <a:bodyPr/>
          <a:lstStyle/>
          <a:p>
            <a:pPr>
              <a:defRPr/>
            </a:pPr>
            <a:r>
              <a:rPr lang="en-AU" dirty="0" smtClean="0">
                <a:effectLst/>
              </a:rPr>
              <a:t>Progress (Output 5) </a:t>
            </a:r>
            <a:br>
              <a:rPr lang="en-AU" dirty="0" smtClean="0">
                <a:effectLst/>
              </a:rPr>
            </a:br>
            <a:r>
              <a:rPr lang="en-US" dirty="0" smtClean="0">
                <a:effectLst/>
              </a:rPr>
              <a:t> </a:t>
            </a:r>
            <a:r>
              <a:rPr lang="en-US" sz="2800" dirty="0" smtClean="0">
                <a:effectLst/>
              </a:rPr>
              <a:t>Improved knowledge on integrated and sustainable natural resources utilization and conservation</a:t>
            </a:r>
            <a:endParaRPr lang="en-AU" dirty="0">
              <a:effectLst/>
            </a:endParaRPr>
          </a:p>
        </p:txBody>
      </p:sp>
      <p:sp>
        <p:nvSpPr>
          <p:cNvPr id="3" name="Content Placeholder 2"/>
          <p:cNvSpPr>
            <a:spLocks noGrp="1"/>
          </p:cNvSpPr>
          <p:nvPr>
            <p:ph idx="1"/>
          </p:nvPr>
        </p:nvSpPr>
        <p:spPr>
          <a:xfrm>
            <a:off x="381000" y="2438400"/>
            <a:ext cx="8763000" cy="4267200"/>
          </a:xfrm>
        </p:spPr>
        <p:txBody>
          <a:bodyPr/>
          <a:lstStyle/>
          <a:p>
            <a:pPr>
              <a:defRPr/>
            </a:pPr>
            <a:r>
              <a:rPr lang="en-AU" dirty="0" smtClean="0">
                <a:effectLst/>
              </a:rPr>
              <a:t>A series of studies and research projects has been carried out (reports and documents have been widely circulated).</a:t>
            </a:r>
          </a:p>
          <a:p>
            <a:pPr>
              <a:defRPr/>
            </a:pPr>
            <a:r>
              <a:rPr lang="en-AU" dirty="0" smtClean="0">
                <a:effectLst/>
              </a:rPr>
              <a:t>PFM modules have been </a:t>
            </a:r>
            <a:r>
              <a:rPr lang="en-AU" dirty="0" smtClean="0">
                <a:effectLst/>
              </a:rPr>
              <a:t>included </a:t>
            </a:r>
            <a:r>
              <a:rPr lang="en-AU" dirty="0" smtClean="0">
                <a:effectLst/>
              </a:rPr>
              <a:t>in curricula of three academic institutions (compulsory for UGs at Eco-Asia and for forestry UGs at NUM). </a:t>
            </a:r>
          </a:p>
          <a:p>
            <a:pPr>
              <a:defRPr/>
            </a:pPr>
            <a:r>
              <a:rPr lang="en-AU" dirty="0" smtClean="0">
                <a:effectLst/>
              </a:rPr>
              <a:t>Several films on PFM have been made and shown nation-wide and some shown internationally. </a:t>
            </a:r>
          </a:p>
          <a:p>
            <a:pPr marL="514350" indent="-514350">
              <a:defRPr/>
            </a:pPr>
            <a:endParaRPr lang="en-AU" dirty="0" smtClean="0"/>
          </a:p>
          <a:p>
            <a:pPr marL="514350" indent="-514350">
              <a:defRPr/>
            </a:pPr>
            <a:endParaRPr lang="en-AU" dirty="0" smtClean="0"/>
          </a:p>
          <a:p>
            <a:pPr marL="514350" indent="-514350">
              <a:buFont typeface="Wingdings" pitchFamily="2" charset="2"/>
              <a:buNone/>
              <a:defRPr/>
            </a:pPr>
            <a:endParaRPr lang="en-AU" dirty="0" smtClean="0"/>
          </a:p>
          <a:p>
            <a:pPr marL="514350" indent="-514350">
              <a:buFont typeface="+mj-lt"/>
              <a:buAutoNum type="arabicPeriod"/>
              <a:defRPr/>
            </a:pPr>
            <a:endParaRPr lang="en-AU"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7813"/>
            <a:ext cx="8382000" cy="1931987"/>
          </a:xfrm>
        </p:spPr>
        <p:txBody>
          <a:bodyPr/>
          <a:lstStyle/>
          <a:p>
            <a:pPr>
              <a:defRPr/>
            </a:pPr>
            <a:r>
              <a:rPr lang="en-AU" dirty="0" smtClean="0">
                <a:effectLst/>
              </a:rPr>
              <a:t>Progress (Output 5-cont.) </a:t>
            </a:r>
            <a:br>
              <a:rPr lang="en-AU" dirty="0" smtClean="0">
                <a:effectLst/>
              </a:rPr>
            </a:br>
            <a:r>
              <a:rPr lang="en-US" dirty="0" smtClean="0">
                <a:effectLst/>
              </a:rPr>
              <a:t> </a:t>
            </a:r>
            <a:r>
              <a:rPr lang="en-US" sz="2800" dirty="0" smtClean="0">
                <a:effectLst/>
              </a:rPr>
              <a:t>Improved knowledge on integrated and sustainable natural resources utilization and conservation</a:t>
            </a:r>
            <a:endParaRPr lang="en-AU" dirty="0">
              <a:effectLst/>
            </a:endParaRPr>
          </a:p>
        </p:txBody>
      </p:sp>
      <p:sp>
        <p:nvSpPr>
          <p:cNvPr id="3" name="Content Placeholder 2"/>
          <p:cNvSpPr>
            <a:spLocks noGrp="1"/>
          </p:cNvSpPr>
          <p:nvPr>
            <p:ph idx="1"/>
          </p:nvPr>
        </p:nvSpPr>
        <p:spPr>
          <a:xfrm>
            <a:off x="381000" y="2438400"/>
            <a:ext cx="8763000" cy="4267200"/>
          </a:xfrm>
        </p:spPr>
        <p:txBody>
          <a:bodyPr/>
          <a:lstStyle/>
          <a:p>
            <a:pPr marL="514350" indent="-514350">
              <a:defRPr/>
            </a:pPr>
            <a:r>
              <a:rPr lang="en-AU" dirty="0" smtClean="0">
                <a:effectLst/>
              </a:rPr>
              <a:t>“Green book” (Guide for Foresters) produced and widely circulated.</a:t>
            </a:r>
          </a:p>
          <a:p>
            <a:pPr marL="514350" indent="-514350">
              <a:defRPr/>
            </a:pPr>
            <a:r>
              <a:rPr lang="en-AU" dirty="0" smtClean="0">
                <a:effectLst/>
              </a:rPr>
              <a:t>Guidelines prepared on: PFM; Forest Fire Management; Silviculture; Market Analysis and Development.</a:t>
            </a:r>
          </a:p>
          <a:p>
            <a:pPr marL="514350" indent="-514350">
              <a:defRPr/>
            </a:pPr>
            <a:r>
              <a:rPr lang="en-AU" dirty="0" smtClean="0">
                <a:effectLst/>
              </a:rPr>
              <a:t>Two National Forest </a:t>
            </a:r>
            <a:r>
              <a:rPr lang="en-AU" dirty="0" err="1" smtClean="0">
                <a:effectLst/>
              </a:rPr>
              <a:t>Fora</a:t>
            </a:r>
            <a:r>
              <a:rPr lang="en-AU" dirty="0" smtClean="0">
                <a:effectLst/>
              </a:rPr>
              <a:t> held.</a:t>
            </a:r>
          </a:p>
          <a:p>
            <a:pPr marL="514350" indent="-514350">
              <a:defRPr/>
            </a:pPr>
            <a:r>
              <a:rPr lang="en-AU" dirty="0" smtClean="0">
                <a:effectLst/>
              </a:rPr>
              <a:t>Two study tours held (Nepal and Finland).</a:t>
            </a:r>
          </a:p>
          <a:p>
            <a:pPr marL="514350" indent="-514350">
              <a:buFont typeface="Wingdings" pitchFamily="2" charset="2"/>
              <a:buNone/>
              <a:defRPr/>
            </a:pPr>
            <a:endParaRPr lang="en-AU" dirty="0" smtClean="0"/>
          </a:p>
          <a:p>
            <a:pPr marL="514350" indent="-514350">
              <a:buFont typeface="+mj-lt"/>
              <a:buAutoNum type="arabicPeriod"/>
              <a:defRPr/>
            </a:pPr>
            <a:endParaRPr lang="en-AU"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69987"/>
          </a:xfrm>
        </p:spPr>
        <p:txBody>
          <a:bodyPr/>
          <a:lstStyle/>
          <a:p>
            <a:pPr>
              <a:defRPr/>
            </a:pPr>
            <a:r>
              <a:rPr lang="en-AU" dirty="0" smtClean="0">
                <a:effectLst/>
              </a:rPr>
              <a:t>Sustainability (1) </a:t>
            </a:r>
            <a:endParaRPr lang="en-AU" dirty="0">
              <a:effectLst/>
            </a:endParaRPr>
          </a:p>
        </p:txBody>
      </p:sp>
      <p:sp>
        <p:nvSpPr>
          <p:cNvPr id="3" name="Content Placeholder 2"/>
          <p:cNvSpPr>
            <a:spLocks noGrp="1"/>
          </p:cNvSpPr>
          <p:nvPr>
            <p:ph idx="1"/>
          </p:nvPr>
        </p:nvSpPr>
        <p:spPr>
          <a:xfrm>
            <a:off x="609600" y="1371600"/>
            <a:ext cx="8534400" cy="5334000"/>
          </a:xfrm>
        </p:spPr>
        <p:txBody>
          <a:bodyPr/>
          <a:lstStyle/>
          <a:p>
            <a:pPr marL="514350" indent="-514350">
              <a:buNone/>
              <a:defRPr/>
            </a:pPr>
            <a:r>
              <a:rPr lang="en-AU" b="1" dirty="0" smtClean="0">
                <a:effectLst/>
              </a:rPr>
              <a:t>Four things need to be sustained</a:t>
            </a:r>
            <a:r>
              <a:rPr lang="en-AU" dirty="0" smtClean="0">
                <a:effectLst/>
              </a:rPr>
              <a:t>:</a:t>
            </a:r>
          </a:p>
          <a:p>
            <a:pPr marL="514350" lvl="0" indent="-514350">
              <a:buFont typeface="+mj-lt"/>
              <a:buAutoNum type="arabicPeriod"/>
            </a:pPr>
            <a:r>
              <a:rPr lang="en-AU" dirty="0" smtClean="0">
                <a:effectLst/>
              </a:rPr>
              <a:t>Community </a:t>
            </a:r>
            <a:r>
              <a:rPr lang="en-AU" b="1" dirty="0" smtClean="0">
                <a:effectLst/>
              </a:rPr>
              <a:t>institutions</a:t>
            </a:r>
            <a:r>
              <a:rPr lang="en-AU" dirty="0" smtClean="0">
                <a:effectLst/>
              </a:rPr>
              <a:t> that are responsible for managing forests (FUGs), </a:t>
            </a:r>
          </a:p>
          <a:p>
            <a:pPr marL="514350" lvl="0" indent="-514350">
              <a:buFont typeface="+mj-lt"/>
              <a:buAutoNum type="arabicPeriod"/>
            </a:pPr>
            <a:r>
              <a:rPr lang="en-AU" b="1" dirty="0" smtClean="0">
                <a:effectLst/>
              </a:rPr>
              <a:t>Institutions</a:t>
            </a:r>
            <a:r>
              <a:rPr lang="en-AU" dirty="0" smtClean="0">
                <a:effectLst/>
              </a:rPr>
              <a:t> necessary to support FUGs to manage their forests (at national, </a:t>
            </a:r>
            <a:r>
              <a:rPr lang="en-AU" dirty="0" err="1" smtClean="0">
                <a:effectLst/>
              </a:rPr>
              <a:t>aimag</a:t>
            </a:r>
            <a:r>
              <a:rPr lang="en-AU" dirty="0" smtClean="0">
                <a:effectLst/>
              </a:rPr>
              <a:t> and </a:t>
            </a:r>
            <a:r>
              <a:rPr lang="en-AU" dirty="0" err="1" smtClean="0">
                <a:effectLst/>
              </a:rPr>
              <a:t>soum</a:t>
            </a:r>
            <a:r>
              <a:rPr lang="en-AU" dirty="0" smtClean="0">
                <a:effectLst/>
              </a:rPr>
              <a:t> levels), </a:t>
            </a:r>
          </a:p>
          <a:p>
            <a:pPr marL="514350" indent="-514350">
              <a:buFont typeface="+mj-lt"/>
              <a:buAutoNum type="arabicPeriod"/>
            </a:pPr>
            <a:r>
              <a:rPr lang="en-AU" dirty="0" smtClean="0">
                <a:effectLst/>
              </a:rPr>
              <a:t>Forests, and</a:t>
            </a:r>
          </a:p>
          <a:p>
            <a:pPr marL="514350" indent="-514350">
              <a:buFont typeface="+mj-lt"/>
              <a:buAutoNum type="arabicPeriod"/>
            </a:pPr>
            <a:r>
              <a:rPr lang="en-AU" dirty="0" smtClean="0">
                <a:effectLst/>
              </a:rPr>
              <a:t>Livelihoods.</a:t>
            </a:r>
          </a:p>
          <a:p>
            <a:pPr marL="514350" indent="-514350">
              <a:buNone/>
            </a:pPr>
            <a:endParaRPr lang="en-AU" dirty="0" smtClean="0">
              <a:effectLst/>
            </a:endParaRPr>
          </a:p>
          <a:p>
            <a:pPr marL="514350" indent="-514350">
              <a:buNone/>
              <a:defRPr/>
            </a:pPr>
            <a:endParaRPr lang="en-AU" dirty="0" smtClean="0">
              <a:effectLst/>
            </a:endParaRPr>
          </a:p>
          <a:p>
            <a:pPr marL="514350" indent="-514350">
              <a:buFont typeface="+mj-lt"/>
              <a:buAutoNum type="arabicPeriod"/>
              <a:defRPr/>
            </a:pPr>
            <a:endParaRPr lang="en-AU"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69987"/>
          </a:xfrm>
        </p:spPr>
        <p:txBody>
          <a:bodyPr/>
          <a:lstStyle/>
          <a:p>
            <a:pPr>
              <a:defRPr/>
            </a:pPr>
            <a:r>
              <a:rPr lang="en-AU" dirty="0" smtClean="0">
                <a:effectLst/>
              </a:rPr>
              <a:t>Sustainability (2)</a:t>
            </a:r>
            <a:endParaRPr lang="en-AU" dirty="0">
              <a:effectLst/>
            </a:endParaRPr>
          </a:p>
        </p:txBody>
      </p:sp>
      <p:sp>
        <p:nvSpPr>
          <p:cNvPr id="3" name="Content Placeholder 2"/>
          <p:cNvSpPr>
            <a:spLocks noGrp="1"/>
          </p:cNvSpPr>
          <p:nvPr>
            <p:ph idx="1"/>
          </p:nvPr>
        </p:nvSpPr>
        <p:spPr>
          <a:xfrm>
            <a:off x="609600" y="1371600"/>
            <a:ext cx="8534400" cy="5334000"/>
          </a:xfrm>
        </p:spPr>
        <p:txBody>
          <a:bodyPr/>
          <a:lstStyle/>
          <a:p>
            <a:pPr marL="514350" indent="-514350">
              <a:buNone/>
              <a:defRPr/>
            </a:pPr>
            <a:r>
              <a:rPr lang="en-AU" b="1" dirty="0" smtClean="0">
                <a:effectLst/>
              </a:rPr>
              <a:t>Institutions responsible for managing forests (FUGs)</a:t>
            </a:r>
          </a:p>
          <a:p>
            <a:pPr marL="514350" indent="-514350">
              <a:defRPr/>
            </a:pPr>
            <a:r>
              <a:rPr lang="en-AU" dirty="0" smtClean="0">
                <a:effectLst/>
              </a:rPr>
              <a:t>Pilot FUGs are functioning reasonably well as collective decision making bodies, but are </a:t>
            </a:r>
            <a:r>
              <a:rPr lang="en-AU" b="1" dirty="0" smtClean="0">
                <a:effectLst/>
              </a:rPr>
              <a:t>still weak and need on-going support</a:t>
            </a:r>
            <a:r>
              <a:rPr lang="en-AU" dirty="0" smtClean="0">
                <a:effectLst/>
              </a:rPr>
              <a:t>;</a:t>
            </a:r>
          </a:p>
          <a:p>
            <a:pPr marL="514350" indent="-514350">
              <a:defRPr/>
            </a:pPr>
            <a:endParaRPr lang="en-AU" dirty="0" smtClean="0">
              <a:effectLst/>
            </a:endParaRPr>
          </a:p>
          <a:p>
            <a:pPr marL="514350" indent="-514350">
              <a:buNone/>
              <a:defRPr/>
            </a:pPr>
            <a:endParaRPr lang="en-AU" dirty="0" smtClean="0"/>
          </a:p>
          <a:p>
            <a:pPr marL="514350" indent="-514350">
              <a:buFont typeface="Wingdings" pitchFamily="2" charset="2"/>
              <a:buNone/>
              <a:defRPr/>
            </a:pPr>
            <a:endParaRPr lang="en-AU" dirty="0" smtClean="0"/>
          </a:p>
          <a:p>
            <a:pPr marL="514350" indent="-514350">
              <a:buFont typeface="+mj-lt"/>
              <a:buAutoNum type="arabicPeriod"/>
              <a:defRPr/>
            </a:pPr>
            <a:endParaRPr lang="en-AU" dirty="0" smtClean="0"/>
          </a:p>
          <a:p>
            <a:pPr marL="514350" indent="-514350">
              <a:buFont typeface="+mj-lt"/>
              <a:buAutoNum type="arabicPeriod"/>
              <a:defRPr/>
            </a:pPr>
            <a:endParaRPr lang="en-AU"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69987"/>
          </a:xfrm>
        </p:spPr>
        <p:txBody>
          <a:bodyPr/>
          <a:lstStyle/>
          <a:p>
            <a:pPr>
              <a:defRPr/>
            </a:pPr>
            <a:r>
              <a:rPr lang="en-AU" dirty="0" smtClean="0">
                <a:effectLst/>
              </a:rPr>
              <a:t>Sustainability (3)</a:t>
            </a:r>
            <a:endParaRPr lang="en-AU" dirty="0">
              <a:effectLst/>
            </a:endParaRPr>
          </a:p>
        </p:txBody>
      </p:sp>
      <p:sp>
        <p:nvSpPr>
          <p:cNvPr id="3" name="Content Placeholder 2"/>
          <p:cNvSpPr>
            <a:spLocks noGrp="1"/>
          </p:cNvSpPr>
          <p:nvPr>
            <p:ph idx="1"/>
          </p:nvPr>
        </p:nvSpPr>
        <p:spPr>
          <a:xfrm>
            <a:off x="609600" y="1371600"/>
            <a:ext cx="8534400" cy="5334000"/>
          </a:xfrm>
        </p:spPr>
        <p:txBody>
          <a:bodyPr/>
          <a:lstStyle/>
          <a:p>
            <a:pPr marL="514350" indent="-514350">
              <a:buNone/>
              <a:defRPr/>
            </a:pPr>
            <a:r>
              <a:rPr lang="en-AU" b="1" dirty="0" smtClean="0">
                <a:effectLst/>
              </a:rPr>
              <a:t>Institutions to support FUGs</a:t>
            </a:r>
          </a:p>
          <a:p>
            <a:pPr marL="514350" indent="-514350">
              <a:defRPr/>
            </a:pPr>
            <a:r>
              <a:rPr lang="en-AU" sz="2800" dirty="0" smtClean="0">
                <a:effectLst/>
              </a:rPr>
              <a:t>Strong political will at all levels;</a:t>
            </a:r>
          </a:p>
          <a:p>
            <a:pPr marL="514350" indent="-514350">
              <a:defRPr/>
            </a:pPr>
            <a:r>
              <a:rPr lang="en-AU" sz="2800" dirty="0" smtClean="0">
                <a:effectLst/>
              </a:rPr>
              <a:t>An institutional home to support national implementation of PFM established in the FA;</a:t>
            </a:r>
          </a:p>
          <a:p>
            <a:pPr marL="514350" indent="-514350">
              <a:defRPr/>
            </a:pPr>
            <a:r>
              <a:rPr lang="en-AU" sz="2800" dirty="0" smtClean="0">
                <a:effectLst/>
              </a:rPr>
              <a:t>Forest Units established in the </a:t>
            </a:r>
            <a:r>
              <a:rPr lang="en-AU" sz="2800" dirty="0" err="1" smtClean="0">
                <a:effectLst/>
              </a:rPr>
              <a:t>aimag</a:t>
            </a:r>
            <a:r>
              <a:rPr lang="en-AU" sz="2800" dirty="0" smtClean="0">
                <a:effectLst/>
              </a:rPr>
              <a:t> EPTAs and at </a:t>
            </a:r>
            <a:r>
              <a:rPr lang="en-AU" sz="2800" dirty="0" err="1" smtClean="0">
                <a:effectLst/>
              </a:rPr>
              <a:t>soum</a:t>
            </a:r>
            <a:r>
              <a:rPr lang="en-AU" sz="2800" dirty="0" smtClean="0">
                <a:effectLst/>
              </a:rPr>
              <a:t>/inter-</a:t>
            </a:r>
            <a:r>
              <a:rPr lang="en-AU" sz="2800" dirty="0" err="1" smtClean="0">
                <a:effectLst/>
              </a:rPr>
              <a:t>soum</a:t>
            </a:r>
            <a:r>
              <a:rPr lang="en-AU" sz="2800" dirty="0" smtClean="0">
                <a:effectLst/>
              </a:rPr>
              <a:t> level to support FUGs</a:t>
            </a:r>
            <a:r>
              <a:rPr lang="en-AU" dirty="0" smtClean="0">
                <a:effectLst/>
              </a:rPr>
              <a:t>.</a:t>
            </a:r>
          </a:p>
          <a:p>
            <a:pPr marL="514350" indent="-514350">
              <a:buNone/>
              <a:defRPr/>
            </a:pPr>
            <a:r>
              <a:rPr lang="en-AU" b="1" dirty="0" smtClean="0">
                <a:effectLst/>
              </a:rPr>
              <a:t>BUT</a:t>
            </a:r>
          </a:p>
          <a:p>
            <a:pPr marL="514350" indent="-514350">
              <a:buNone/>
              <a:defRPr/>
            </a:pPr>
            <a:r>
              <a:rPr lang="en-AU" b="1" dirty="0" smtClean="0">
                <a:effectLst/>
              </a:rPr>
              <a:t>All institutions are in their infancy and it will take time (and resources) to build their capacity to be fully effective</a:t>
            </a:r>
            <a:r>
              <a:rPr lang="en-AU" dirty="0" smtClean="0">
                <a:effectLst/>
              </a:rPr>
              <a:t>. </a:t>
            </a:r>
          </a:p>
          <a:p>
            <a:pPr marL="514350" indent="-514350">
              <a:buNone/>
              <a:defRPr/>
            </a:pPr>
            <a:endParaRPr lang="en-AU" dirty="0" smtClean="0"/>
          </a:p>
          <a:p>
            <a:pPr marL="514350" indent="-514350">
              <a:buFont typeface="Wingdings" pitchFamily="2" charset="2"/>
              <a:buNone/>
              <a:defRPr/>
            </a:pPr>
            <a:endParaRPr lang="en-AU" dirty="0" smtClean="0"/>
          </a:p>
          <a:p>
            <a:pPr marL="514350" indent="-514350">
              <a:buFont typeface="+mj-lt"/>
              <a:buAutoNum type="arabicPeriod"/>
              <a:defRPr/>
            </a:pPr>
            <a:endParaRPr lang="en-AU" dirty="0" smtClean="0"/>
          </a:p>
          <a:p>
            <a:pPr marL="514350" indent="-514350">
              <a:buFont typeface="+mj-lt"/>
              <a:buAutoNum type="arabicPeriod"/>
              <a:defRPr/>
            </a:pPr>
            <a:endParaRPr lang="en-AU"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017587"/>
          </a:xfrm>
        </p:spPr>
        <p:txBody>
          <a:bodyPr/>
          <a:lstStyle/>
          <a:p>
            <a:pPr>
              <a:defRPr/>
            </a:pPr>
            <a:r>
              <a:rPr lang="en-AU" dirty="0" smtClean="0">
                <a:effectLst/>
              </a:rPr>
              <a:t>Sustainability (4)</a:t>
            </a:r>
            <a:endParaRPr lang="en-AU" dirty="0">
              <a:effectLst/>
            </a:endParaRPr>
          </a:p>
        </p:txBody>
      </p:sp>
      <p:sp>
        <p:nvSpPr>
          <p:cNvPr id="3" name="Content Placeholder 2"/>
          <p:cNvSpPr>
            <a:spLocks noGrp="1"/>
          </p:cNvSpPr>
          <p:nvPr>
            <p:ph idx="1"/>
          </p:nvPr>
        </p:nvSpPr>
        <p:spPr>
          <a:xfrm>
            <a:off x="609600" y="1219200"/>
            <a:ext cx="8534400" cy="5638800"/>
          </a:xfrm>
        </p:spPr>
        <p:txBody>
          <a:bodyPr/>
          <a:lstStyle/>
          <a:p>
            <a:pPr marL="514350" indent="-514350">
              <a:buNone/>
              <a:defRPr/>
            </a:pPr>
            <a:r>
              <a:rPr lang="en-AU" sz="2800" b="1" dirty="0" smtClean="0">
                <a:effectLst/>
              </a:rPr>
              <a:t>Forests</a:t>
            </a:r>
          </a:p>
          <a:p>
            <a:pPr marL="514350" indent="-514350">
              <a:defRPr/>
            </a:pPr>
            <a:r>
              <a:rPr lang="en-AU" sz="2800" dirty="0" smtClean="0">
                <a:effectLst/>
              </a:rPr>
              <a:t>Key technical guidelines aimed at managing forests sustainably endorsed for national use:</a:t>
            </a:r>
          </a:p>
          <a:p>
            <a:pPr marL="514350" indent="-514350">
              <a:buFont typeface="Wingdings" pitchFamily="2" charset="2"/>
              <a:buChar char="Ø"/>
              <a:defRPr/>
            </a:pPr>
            <a:r>
              <a:rPr lang="en-AU" sz="2800" dirty="0" smtClean="0">
                <a:effectLst/>
              </a:rPr>
              <a:t>Simple Forest </a:t>
            </a:r>
            <a:r>
              <a:rPr lang="en-AU" sz="2800" dirty="0" smtClean="0">
                <a:effectLst/>
              </a:rPr>
              <a:t>Management </a:t>
            </a:r>
            <a:r>
              <a:rPr lang="en-AU" sz="2800" dirty="0" smtClean="0">
                <a:effectLst/>
              </a:rPr>
              <a:t>Plans;</a:t>
            </a:r>
          </a:p>
          <a:p>
            <a:pPr marL="514350" indent="-514350">
              <a:buFont typeface="Wingdings" pitchFamily="2" charset="2"/>
              <a:buChar char="Ø"/>
              <a:defRPr/>
            </a:pPr>
            <a:r>
              <a:rPr lang="en-AU" sz="2800" dirty="0" smtClean="0">
                <a:effectLst/>
              </a:rPr>
              <a:t>Silvicultural guidelines;</a:t>
            </a:r>
          </a:p>
          <a:p>
            <a:pPr marL="514350" indent="-514350">
              <a:buFont typeface="Wingdings" pitchFamily="2" charset="2"/>
              <a:buChar char="Ø"/>
              <a:defRPr/>
            </a:pPr>
            <a:r>
              <a:rPr lang="en-AU" sz="2800" dirty="0" smtClean="0">
                <a:effectLst/>
              </a:rPr>
              <a:t>Volume </a:t>
            </a:r>
            <a:r>
              <a:rPr lang="en-AU" sz="2800" dirty="0" smtClean="0">
                <a:effectLst/>
              </a:rPr>
              <a:t>tables </a:t>
            </a:r>
            <a:r>
              <a:rPr lang="en-AU" sz="2800" dirty="0" smtClean="0">
                <a:effectLst/>
              </a:rPr>
              <a:t>for FUGs;</a:t>
            </a:r>
          </a:p>
          <a:p>
            <a:pPr marL="514350" indent="-514350">
              <a:buFont typeface="Wingdings" pitchFamily="2" charset="2"/>
              <a:buChar char="Ø"/>
              <a:defRPr/>
            </a:pPr>
            <a:r>
              <a:rPr lang="en-AU" sz="2800" dirty="0" smtClean="0">
                <a:effectLst/>
              </a:rPr>
              <a:t>Fire management guidelines.</a:t>
            </a:r>
            <a:endParaRPr lang="en-AU" dirty="0" smtClean="0">
              <a:effectLst/>
            </a:endParaRPr>
          </a:p>
          <a:p>
            <a:pPr marL="514350" indent="-514350">
              <a:buNone/>
              <a:defRPr/>
            </a:pPr>
            <a:r>
              <a:rPr lang="en-AU" sz="2600" b="1" dirty="0" smtClean="0">
                <a:effectLst/>
              </a:rPr>
              <a:t>BUT</a:t>
            </a:r>
          </a:p>
          <a:p>
            <a:pPr marL="514350" indent="-514350">
              <a:buNone/>
              <a:defRPr/>
            </a:pPr>
            <a:r>
              <a:rPr lang="en-AU" sz="2600" b="1" dirty="0" smtClean="0">
                <a:effectLst/>
              </a:rPr>
              <a:t>Their application has just begun and it will </a:t>
            </a:r>
            <a:r>
              <a:rPr lang="en-AU" sz="2600" b="1" dirty="0" smtClean="0">
                <a:effectLst/>
              </a:rPr>
              <a:t>take time </a:t>
            </a:r>
            <a:r>
              <a:rPr lang="en-AU" sz="2600" b="1" dirty="0" smtClean="0">
                <a:effectLst/>
              </a:rPr>
              <a:t>and on-going support for them to be tested and institutionalised within the normal operations of FUGs (with support from Forest Units).</a:t>
            </a:r>
          </a:p>
          <a:p>
            <a:pPr marL="514350" indent="-514350">
              <a:buNone/>
              <a:defRPr/>
            </a:pPr>
            <a:r>
              <a:rPr lang="en-AU" sz="2800" b="1" dirty="0" smtClean="0">
                <a:effectLst/>
              </a:rPr>
              <a:t>  </a:t>
            </a:r>
          </a:p>
          <a:p>
            <a:pPr marL="514350" indent="-514350">
              <a:buNone/>
              <a:defRPr/>
            </a:pPr>
            <a:endParaRPr lang="en-AU" dirty="0" smtClean="0">
              <a:effectLst/>
            </a:endParaRPr>
          </a:p>
          <a:p>
            <a:pPr marL="514350" indent="-514350">
              <a:buNone/>
              <a:defRPr/>
            </a:pPr>
            <a:endParaRPr lang="en-AU" dirty="0" smtClean="0">
              <a:effectLst/>
            </a:endParaRPr>
          </a:p>
          <a:p>
            <a:pPr marL="514350" indent="-514350">
              <a:buNone/>
              <a:defRPr/>
            </a:pPr>
            <a:endParaRPr lang="en-AU" dirty="0" smtClean="0"/>
          </a:p>
          <a:p>
            <a:pPr marL="514350" indent="-514350">
              <a:buFont typeface="Wingdings" pitchFamily="2" charset="2"/>
              <a:buNone/>
              <a:defRPr/>
            </a:pPr>
            <a:endParaRPr lang="en-AU" dirty="0" smtClean="0"/>
          </a:p>
          <a:p>
            <a:pPr marL="514350" indent="-514350">
              <a:buFont typeface="+mj-lt"/>
              <a:buAutoNum type="arabicPeriod"/>
              <a:defRPr/>
            </a:pPr>
            <a:endParaRPr lang="en-AU" dirty="0" smtClean="0"/>
          </a:p>
          <a:p>
            <a:pPr marL="514350" indent="-514350">
              <a:buFont typeface="+mj-lt"/>
              <a:buAutoNum type="arabicPeriod"/>
              <a:defRPr/>
            </a:pPr>
            <a:endParaRPr lang="en-AU"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defRPr/>
            </a:pPr>
            <a:r>
              <a:rPr lang="en-US" sz="4000" dirty="0" smtClean="0">
                <a:solidFill>
                  <a:schemeClr val="bg2">
                    <a:lumMod val="50000"/>
                  </a:schemeClr>
                </a:solidFill>
                <a:effectLst/>
              </a:rPr>
              <a:t>Objectives of evaluation</a:t>
            </a:r>
          </a:p>
        </p:txBody>
      </p:sp>
      <p:sp>
        <p:nvSpPr>
          <p:cNvPr id="11267" name="Rectangle 3"/>
          <p:cNvSpPr>
            <a:spLocks noGrp="1" noChangeArrowheads="1"/>
          </p:cNvSpPr>
          <p:nvPr>
            <p:ph type="body" idx="1"/>
          </p:nvPr>
        </p:nvSpPr>
        <p:spPr>
          <a:xfrm>
            <a:off x="228600" y="1447800"/>
            <a:ext cx="8686800" cy="5029200"/>
          </a:xfrm>
        </p:spPr>
        <p:txBody>
          <a:bodyPr/>
          <a:lstStyle/>
          <a:p>
            <a:pPr marL="514350" indent="-514350" eaLnBrk="1" hangingPunct="1">
              <a:buNone/>
              <a:defRPr/>
            </a:pPr>
            <a:r>
              <a:rPr lang="en-AU" dirty="0" smtClean="0">
                <a:effectLst/>
              </a:rPr>
              <a:t>Build on the MTR in August 2010 to:</a:t>
            </a:r>
          </a:p>
          <a:p>
            <a:pPr marL="514350" indent="-514350" eaLnBrk="1" hangingPunct="1">
              <a:buNone/>
              <a:defRPr/>
            </a:pPr>
            <a:r>
              <a:rPr lang="en-AU" dirty="0" smtClean="0">
                <a:effectLst/>
              </a:rPr>
              <a:t>“</a:t>
            </a:r>
            <a:r>
              <a:rPr lang="en-AU" i="1" dirty="0" smtClean="0">
                <a:effectLst/>
              </a:rPr>
              <a:t>Provide recommendations to the Government, FAO and the donor on the further steps necessary to consolidate progress and ensure achievement of objectives</a:t>
            </a:r>
            <a:r>
              <a:rPr lang="en-AU" dirty="0" smtClean="0">
                <a:effectLst/>
              </a:rPr>
              <a:t>”</a:t>
            </a:r>
            <a:r>
              <a:rPr lang="en-US" dirty="0" smtClean="0">
                <a:effectLst/>
              </a:rPr>
              <a:t>. </a:t>
            </a:r>
          </a:p>
          <a:p>
            <a:pPr marL="914400" lvl="1" indent="-514350" eaLnBrk="1" hangingPunct="1">
              <a:defRPr/>
            </a:pPr>
            <a:r>
              <a:rPr lang="en-US" dirty="0" smtClean="0">
                <a:effectLst/>
              </a:rPr>
              <a:t>Relevance and realism of design.</a:t>
            </a:r>
          </a:p>
          <a:p>
            <a:pPr marL="914400" lvl="1" indent="-514350" eaLnBrk="1" hangingPunct="1">
              <a:defRPr/>
            </a:pPr>
            <a:r>
              <a:rPr lang="en-US" dirty="0" smtClean="0">
                <a:effectLst/>
              </a:rPr>
              <a:t>Project approach to implementation.</a:t>
            </a:r>
          </a:p>
          <a:p>
            <a:pPr marL="914400" lvl="1" indent="-514350" eaLnBrk="1" hangingPunct="1">
              <a:defRPr/>
            </a:pPr>
            <a:r>
              <a:rPr lang="en-US" dirty="0" smtClean="0">
                <a:effectLst/>
              </a:rPr>
              <a:t>Progress towards achievement of objectives.</a:t>
            </a:r>
          </a:p>
          <a:p>
            <a:pPr marL="914400" lvl="1" indent="-514350" eaLnBrk="1" hangingPunct="1">
              <a:defRPr/>
            </a:pPr>
            <a:r>
              <a:rPr lang="en-US" dirty="0" smtClean="0">
                <a:effectLst/>
              </a:rPr>
              <a:t>Sustainability of results.</a:t>
            </a:r>
          </a:p>
          <a:p>
            <a:pPr marL="914400" lvl="1" indent="-514350" eaLnBrk="1" hangingPunct="1">
              <a:defRPr/>
            </a:pPr>
            <a:r>
              <a:rPr lang="en-US" dirty="0" smtClean="0">
                <a:effectLst/>
              </a:rPr>
              <a:t>Recommendations.</a:t>
            </a:r>
          </a:p>
          <a:p>
            <a:pPr marL="514350" indent="-514350" eaLnBrk="1" hangingPunct="1">
              <a:buNone/>
              <a:defRPr/>
            </a:pPr>
            <a:endParaRPr lang="en-US" dirty="0" smtClean="0"/>
          </a:p>
          <a:p>
            <a:pPr marL="514350" indent="-514350" eaLnBrk="1" hangingPunct="1">
              <a:buNone/>
              <a:defRPr/>
            </a:pPr>
            <a:endParaRPr lang="en-US" dirty="0" smtClean="0"/>
          </a:p>
          <a:p>
            <a:pPr marL="514350" indent="-514350" eaLnBrk="1" hangingPunct="1">
              <a:buNone/>
              <a:defRPr/>
            </a:pPr>
            <a:endParaRPr lang="en-US" dirty="0" smtClean="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26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26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26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26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26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69987"/>
          </a:xfrm>
        </p:spPr>
        <p:txBody>
          <a:bodyPr/>
          <a:lstStyle/>
          <a:p>
            <a:pPr>
              <a:defRPr/>
            </a:pPr>
            <a:r>
              <a:rPr lang="en-AU" dirty="0" smtClean="0">
                <a:effectLst/>
              </a:rPr>
              <a:t>Sustainability (4)</a:t>
            </a:r>
            <a:endParaRPr lang="en-AU" dirty="0">
              <a:effectLst/>
            </a:endParaRPr>
          </a:p>
        </p:txBody>
      </p:sp>
      <p:sp>
        <p:nvSpPr>
          <p:cNvPr id="3" name="Content Placeholder 2"/>
          <p:cNvSpPr>
            <a:spLocks noGrp="1"/>
          </p:cNvSpPr>
          <p:nvPr>
            <p:ph idx="1"/>
          </p:nvPr>
        </p:nvSpPr>
        <p:spPr>
          <a:xfrm>
            <a:off x="609600" y="1371600"/>
            <a:ext cx="8534400" cy="5334000"/>
          </a:xfrm>
        </p:spPr>
        <p:txBody>
          <a:bodyPr/>
          <a:lstStyle/>
          <a:p>
            <a:pPr marL="514350" indent="-514350">
              <a:buNone/>
              <a:defRPr/>
            </a:pPr>
            <a:r>
              <a:rPr lang="en-AU" sz="2600" b="1" dirty="0" smtClean="0">
                <a:effectLst/>
              </a:rPr>
              <a:t>Livelihoods</a:t>
            </a:r>
          </a:p>
          <a:p>
            <a:pPr marL="514350" indent="-514350">
              <a:defRPr/>
            </a:pPr>
            <a:r>
              <a:rPr lang="en-AU" sz="2600" dirty="0" smtClean="0">
                <a:effectLst/>
              </a:rPr>
              <a:t>Human assets—capacity building.</a:t>
            </a:r>
          </a:p>
          <a:p>
            <a:pPr marL="514350" indent="-514350">
              <a:defRPr/>
            </a:pPr>
            <a:r>
              <a:rPr lang="en-AU" sz="2600" dirty="0" smtClean="0">
                <a:effectLst/>
              </a:rPr>
              <a:t>Social assets—strong FUGs as collective decision making institutions.</a:t>
            </a:r>
          </a:p>
          <a:p>
            <a:pPr marL="514350" indent="-514350">
              <a:defRPr/>
            </a:pPr>
            <a:r>
              <a:rPr lang="en-AU" sz="2600" dirty="0" smtClean="0">
                <a:effectLst/>
              </a:rPr>
              <a:t>Financial assets—FUGs generated $13,000 in 2011. </a:t>
            </a:r>
          </a:p>
          <a:p>
            <a:pPr marL="514350" indent="-514350">
              <a:defRPr/>
            </a:pPr>
            <a:r>
              <a:rPr lang="en-AU" sz="2600" dirty="0" smtClean="0">
                <a:effectLst/>
              </a:rPr>
              <a:t>Natural assets—forest condition is improving (decrease in illegal logging and forest fires)</a:t>
            </a:r>
          </a:p>
          <a:p>
            <a:pPr marL="514350" indent="-514350">
              <a:defRPr/>
            </a:pPr>
            <a:r>
              <a:rPr lang="en-AU" sz="2600" dirty="0" smtClean="0">
                <a:effectLst/>
              </a:rPr>
              <a:t>Material assets—no change.</a:t>
            </a:r>
          </a:p>
          <a:p>
            <a:pPr marL="514350" indent="-514350">
              <a:buNone/>
              <a:defRPr/>
            </a:pPr>
            <a:r>
              <a:rPr lang="en-AU" sz="2600" b="1" dirty="0" smtClean="0">
                <a:effectLst/>
              </a:rPr>
              <a:t>BUT</a:t>
            </a:r>
          </a:p>
          <a:p>
            <a:pPr marL="514350" indent="-514350">
              <a:buNone/>
              <a:defRPr/>
            </a:pPr>
            <a:r>
              <a:rPr lang="en-AU" sz="2600" b="1" dirty="0" smtClean="0">
                <a:effectLst/>
              </a:rPr>
              <a:t>It will take time for FUGs to gain confidence and capacity to manage their forests to optimise the livelihood benefits </a:t>
            </a:r>
          </a:p>
          <a:p>
            <a:pPr marL="514350" indent="-514350">
              <a:buNone/>
              <a:defRPr/>
            </a:pPr>
            <a:endParaRPr lang="en-AU" dirty="0" smtClean="0">
              <a:effectLst/>
            </a:endParaRPr>
          </a:p>
          <a:p>
            <a:pPr marL="514350" indent="-514350">
              <a:buNone/>
              <a:defRPr/>
            </a:pPr>
            <a:endParaRPr lang="en-AU" dirty="0" smtClean="0">
              <a:effectLst/>
            </a:endParaRPr>
          </a:p>
          <a:p>
            <a:pPr marL="514350" indent="-514350">
              <a:buNone/>
              <a:defRPr/>
            </a:pPr>
            <a:endParaRPr lang="en-AU" dirty="0" smtClean="0"/>
          </a:p>
          <a:p>
            <a:pPr marL="514350" indent="-514350">
              <a:buFont typeface="Wingdings" pitchFamily="2" charset="2"/>
              <a:buNone/>
              <a:defRPr/>
            </a:pPr>
            <a:endParaRPr lang="en-AU" dirty="0" smtClean="0"/>
          </a:p>
          <a:p>
            <a:pPr marL="514350" indent="-514350">
              <a:buFont typeface="+mj-lt"/>
              <a:buAutoNum type="arabicPeriod"/>
              <a:defRPr/>
            </a:pPr>
            <a:endParaRPr lang="en-AU" dirty="0" smtClean="0"/>
          </a:p>
          <a:p>
            <a:pPr marL="514350" indent="-514350">
              <a:buFont typeface="+mj-lt"/>
              <a:buAutoNum type="arabicPeriod"/>
              <a:defRPr/>
            </a:pPr>
            <a:endParaRPr lang="en-AU"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1"/>
            <a:ext cx="8229600" cy="1066799"/>
          </a:xfrm>
        </p:spPr>
        <p:txBody>
          <a:bodyPr/>
          <a:lstStyle/>
          <a:p>
            <a:pPr>
              <a:defRPr/>
            </a:pPr>
            <a:r>
              <a:rPr lang="en-AU" dirty="0" smtClean="0">
                <a:effectLst/>
              </a:rPr>
              <a:t>Sustainability-summary</a:t>
            </a:r>
            <a:endParaRPr lang="en-AU" dirty="0">
              <a:effectLst/>
            </a:endParaRPr>
          </a:p>
        </p:txBody>
      </p:sp>
      <p:sp>
        <p:nvSpPr>
          <p:cNvPr id="3" name="Content Placeholder 2"/>
          <p:cNvSpPr>
            <a:spLocks noGrp="1"/>
          </p:cNvSpPr>
          <p:nvPr>
            <p:ph idx="1"/>
          </p:nvPr>
        </p:nvSpPr>
        <p:spPr>
          <a:xfrm>
            <a:off x="609600" y="1066800"/>
            <a:ext cx="8534400" cy="5791200"/>
          </a:xfrm>
        </p:spPr>
        <p:txBody>
          <a:bodyPr/>
          <a:lstStyle/>
          <a:p>
            <a:pPr marL="514350" indent="-514350">
              <a:buFont typeface="+mj-lt"/>
              <a:buAutoNum type="arabicPeriod"/>
              <a:defRPr/>
            </a:pPr>
            <a:r>
              <a:rPr lang="en-AU" sz="2800" dirty="0" smtClean="0">
                <a:effectLst/>
              </a:rPr>
              <a:t>Re-structuring state-community relationships from central control to decentralised management involves challenging existing power structures and is inherently political. Change is from forest-centred to people-centred approach. Problems can be expected in the future.  </a:t>
            </a:r>
          </a:p>
          <a:p>
            <a:pPr marL="514350" indent="-514350">
              <a:buFont typeface="+mj-lt"/>
              <a:buAutoNum type="arabicPeriod"/>
              <a:defRPr/>
            </a:pPr>
            <a:r>
              <a:rPr lang="en-AU" sz="2800" dirty="0" smtClean="0">
                <a:effectLst/>
              </a:rPr>
              <a:t>Building new institutions to manage the new relationships involves complex social processes and </a:t>
            </a:r>
            <a:r>
              <a:rPr lang="en-AU" sz="2800" b="1" dirty="0" smtClean="0">
                <a:effectLst/>
              </a:rPr>
              <a:t>takes time</a:t>
            </a:r>
            <a:r>
              <a:rPr lang="en-AU" sz="2800" dirty="0" smtClean="0">
                <a:effectLst/>
              </a:rPr>
              <a:t>—simply setting up new organisations is not sufficient.</a:t>
            </a:r>
          </a:p>
          <a:p>
            <a:pPr marL="514350" indent="-514350">
              <a:buFont typeface="+mj-lt"/>
              <a:buAutoNum type="arabicPeriod"/>
              <a:defRPr/>
            </a:pPr>
            <a:r>
              <a:rPr lang="en-AU" sz="2800" dirty="0" smtClean="0">
                <a:effectLst/>
              </a:rPr>
              <a:t>All institutions are new and are still relatively weak. Substantial on-going support is needed to strengthen them (extension and community development work).    </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322387"/>
          </a:xfrm>
        </p:spPr>
        <p:txBody>
          <a:bodyPr/>
          <a:lstStyle/>
          <a:p>
            <a:pPr>
              <a:defRPr/>
            </a:pPr>
            <a:r>
              <a:rPr lang="en-AU" dirty="0" smtClean="0">
                <a:effectLst/>
              </a:rPr>
              <a:t>Progress towards achieving immediate objective (1)</a:t>
            </a:r>
            <a:endParaRPr lang="en-AU" dirty="0">
              <a:effectLst/>
            </a:endParaRPr>
          </a:p>
        </p:txBody>
      </p:sp>
      <p:sp>
        <p:nvSpPr>
          <p:cNvPr id="3" name="Content Placeholder 2"/>
          <p:cNvSpPr>
            <a:spLocks noGrp="1"/>
          </p:cNvSpPr>
          <p:nvPr>
            <p:ph idx="1"/>
          </p:nvPr>
        </p:nvSpPr>
        <p:spPr>
          <a:xfrm>
            <a:off x="457200" y="1828800"/>
            <a:ext cx="8534400" cy="4724400"/>
          </a:xfrm>
        </p:spPr>
        <p:txBody>
          <a:bodyPr/>
          <a:lstStyle/>
          <a:p>
            <a:pPr>
              <a:buFont typeface="Wingdings" pitchFamily="2" charset="2"/>
              <a:buNone/>
              <a:defRPr/>
            </a:pPr>
            <a:r>
              <a:rPr lang="en-GB" dirty="0" smtClean="0">
                <a:effectLst/>
              </a:rPr>
              <a:t>Immediate objective reformulated:</a:t>
            </a:r>
          </a:p>
          <a:p>
            <a:pPr>
              <a:buNone/>
              <a:defRPr/>
            </a:pPr>
            <a:r>
              <a:rPr lang="en-GB" dirty="0" smtClean="0">
                <a:effectLst/>
              </a:rPr>
              <a:t>“</a:t>
            </a:r>
            <a:r>
              <a:rPr lang="en-AU" i="1" dirty="0" smtClean="0">
                <a:effectLst/>
              </a:rPr>
              <a:t>Participatory Forest Management integrated into rural development in pilot areas and supported by an enabling regulatory framework and empowered institutions at national, regional and local levels</a:t>
            </a:r>
            <a:r>
              <a:rPr lang="en-GB" dirty="0" smtClean="0">
                <a:effectLst/>
              </a:rPr>
              <a:t>”. </a:t>
            </a:r>
            <a:endParaRPr lang="en-AU" dirty="0" smtClean="0">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322387"/>
          </a:xfrm>
        </p:spPr>
        <p:txBody>
          <a:bodyPr/>
          <a:lstStyle/>
          <a:p>
            <a:pPr>
              <a:defRPr/>
            </a:pPr>
            <a:r>
              <a:rPr lang="en-AU" dirty="0" smtClean="0">
                <a:effectLst/>
              </a:rPr>
              <a:t>Progress towards achieving immediate objective (2)</a:t>
            </a:r>
            <a:endParaRPr lang="en-AU" dirty="0">
              <a:effectLst/>
            </a:endParaRPr>
          </a:p>
        </p:txBody>
      </p:sp>
      <p:sp>
        <p:nvSpPr>
          <p:cNvPr id="3" name="Content Placeholder 2"/>
          <p:cNvSpPr>
            <a:spLocks noGrp="1"/>
          </p:cNvSpPr>
          <p:nvPr>
            <p:ph idx="1"/>
          </p:nvPr>
        </p:nvSpPr>
        <p:spPr>
          <a:xfrm>
            <a:off x="457200" y="1828800"/>
            <a:ext cx="8534400" cy="4724400"/>
          </a:xfrm>
        </p:spPr>
        <p:txBody>
          <a:bodyPr/>
          <a:lstStyle/>
          <a:p>
            <a:r>
              <a:rPr lang="en-AU" sz="2800" dirty="0" smtClean="0">
                <a:effectLst/>
              </a:rPr>
              <a:t>FUGs have been established in all pilot </a:t>
            </a:r>
            <a:r>
              <a:rPr lang="en-AU" sz="2800" dirty="0" err="1" smtClean="0">
                <a:effectLst/>
              </a:rPr>
              <a:t>aimags</a:t>
            </a:r>
            <a:r>
              <a:rPr lang="en-AU" sz="2800" dirty="0" smtClean="0">
                <a:effectLst/>
              </a:rPr>
              <a:t> with functional institutional arrangements that can operate effectively to plan for and carry out sustainable forest management.</a:t>
            </a:r>
          </a:p>
          <a:p>
            <a:r>
              <a:rPr lang="en-AU" sz="2800" dirty="0" smtClean="0">
                <a:effectLst/>
              </a:rPr>
              <a:t>Building blocks are in place for sustainable forest management in pilot areas (procedures for MP preparation, silviculture guidelines, etc. distilled into PFM implementation guidelines)—endorsed by government for national use.</a:t>
            </a:r>
          </a:p>
          <a:p>
            <a:pPr>
              <a:buNone/>
              <a:defRPr/>
            </a:pPr>
            <a:endParaRPr lang="en-GB" dirty="0" smtClean="0">
              <a:effectLst/>
            </a:endParaRPr>
          </a:p>
          <a:p>
            <a:pPr>
              <a:buFont typeface="Wingdings" pitchFamily="2" charset="2"/>
              <a:buNone/>
              <a:defRPr/>
            </a:pPr>
            <a:endParaRPr lang="en-AU" dirty="0" smtClean="0">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322387"/>
          </a:xfrm>
        </p:spPr>
        <p:txBody>
          <a:bodyPr/>
          <a:lstStyle/>
          <a:p>
            <a:pPr>
              <a:defRPr/>
            </a:pPr>
            <a:r>
              <a:rPr lang="en-AU" dirty="0" smtClean="0">
                <a:effectLst/>
              </a:rPr>
              <a:t>Progress towards achieving immediate objective (3)</a:t>
            </a:r>
            <a:endParaRPr lang="en-AU" dirty="0">
              <a:effectLst/>
            </a:endParaRPr>
          </a:p>
        </p:txBody>
      </p:sp>
      <p:sp>
        <p:nvSpPr>
          <p:cNvPr id="3" name="Content Placeholder 2"/>
          <p:cNvSpPr>
            <a:spLocks noGrp="1"/>
          </p:cNvSpPr>
          <p:nvPr>
            <p:ph idx="1"/>
          </p:nvPr>
        </p:nvSpPr>
        <p:spPr>
          <a:xfrm>
            <a:off x="457200" y="1828800"/>
            <a:ext cx="8534400" cy="4724400"/>
          </a:xfrm>
        </p:spPr>
        <p:txBody>
          <a:bodyPr/>
          <a:lstStyle/>
          <a:p>
            <a:pPr>
              <a:buNone/>
              <a:defRPr/>
            </a:pPr>
            <a:r>
              <a:rPr lang="en-AU" sz="2800" dirty="0" smtClean="0">
                <a:effectLst/>
              </a:rPr>
              <a:t>An enabling regulatory framework in place (further refinement necessary)</a:t>
            </a:r>
          </a:p>
          <a:p>
            <a:pPr>
              <a:buNone/>
              <a:defRPr/>
            </a:pPr>
            <a:r>
              <a:rPr lang="en-AU" sz="2800" dirty="0" smtClean="0">
                <a:effectLst/>
              </a:rPr>
              <a:t>Supportive government structures in place (national, </a:t>
            </a:r>
            <a:r>
              <a:rPr lang="en-AU" sz="2800" dirty="0" err="1" smtClean="0">
                <a:effectLst/>
              </a:rPr>
              <a:t>aimag</a:t>
            </a:r>
            <a:r>
              <a:rPr lang="en-AU" sz="2800" dirty="0" smtClean="0">
                <a:effectLst/>
              </a:rPr>
              <a:t> and </a:t>
            </a:r>
            <a:r>
              <a:rPr lang="en-AU" sz="2800" dirty="0" err="1" smtClean="0">
                <a:effectLst/>
              </a:rPr>
              <a:t>soum</a:t>
            </a:r>
            <a:r>
              <a:rPr lang="en-AU" sz="2800" dirty="0" smtClean="0">
                <a:effectLst/>
              </a:rPr>
              <a:t> level) </a:t>
            </a:r>
          </a:p>
          <a:p>
            <a:pPr>
              <a:buNone/>
              <a:defRPr/>
            </a:pPr>
            <a:endParaRPr lang="en-GB" sz="2800" b="1" dirty="0" smtClean="0">
              <a:effectLst/>
            </a:endParaRPr>
          </a:p>
          <a:p>
            <a:pPr>
              <a:buNone/>
              <a:defRPr/>
            </a:pPr>
            <a:r>
              <a:rPr lang="en-GB" sz="2800" b="1" dirty="0" smtClean="0">
                <a:effectLst/>
              </a:rPr>
              <a:t>Conclude that the Project’s immediate objective has been achieved</a:t>
            </a:r>
            <a:r>
              <a:rPr lang="en-GB" sz="2800" dirty="0" smtClean="0">
                <a:effectLst/>
              </a:rPr>
              <a:t>.</a:t>
            </a:r>
            <a:endParaRPr lang="en-GB" dirty="0" smtClean="0">
              <a:effectLst/>
            </a:endParaRPr>
          </a:p>
          <a:p>
            <a:pPr>
              <a:buFont typeface="Wingdings" pitchFamily="2" charset="2"/>
              <a:buNone/>
              <a:defRPr/>
            </a:pPr>
            <a:endParaRPr lang="en-AU" dirty="0" smtClean="0">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322387"/>
          </a:xfrm>
        </p:spPr>
        <p:txBody>
          <a:bodyPr/>
          <a:lstStyle/>
          <a:p>
            <a:pPr>
              <a:defRPr/>
            </a:pPr>
            <a:r>
              <a:rPr lang="en-AU" dirty="0" smtClean="0">
                <a:effectLst/>
              </a:rPr>
              <a:t>Progress towards achieving development objective (1)</a:t>
            </a:r>
            <a:endParaRPr lang="en-AU" dirty="0">
              <a:effectLst/>
            </a:endParaRPr>
          </a:p>
        </p:txBody>
      </p:sp>
      <p:sp>
        <p:nvSpPr>
          <p:cNvPr id="3" name="Content Placeholder 2"/>
          <p:cNvSpPr>
            <a:spLocks noGrp="1"/>
          </p:cNvSpPr>
          <p:nvPr>
            <p:ph idx="1"/>
          </p:nvPr>
        </p:nvSpPr>
        <p:spPr>
          <a:xfrm>
            <a:off x="457200" y="1828800"/>
            <a:ext cx="8534400" cy="4724400"/>
          </a:xfrm>
        </p:spPr>
        <p:txBody>
          <a:bodyPr/>
          <a:lstStyle/>
          <a:p>
            <a:pPr>
              <a:buFont typeface="Wingdings" pitchFamily="2" charset="2"/>
              <a:buNone/>
              <a:defRPr/>
            </a:pPr>
            <a:r>
              <a:rPr lang="en-AU" dirty="0" smtClean="0">
                <a:effectLst/>
              </a:rPr>
              <a:t>Problem to be addressed: </a:t>
            </a:r>
          </a:p>
          <a:p>
            <a:pPr>
              <a:buFont typeface="Wingdings" pitchFamily="2" charset="2"/>
              <a:buNone/>
              <a:defRPr/>
            </a:pPr>
            <a:r>
              <a:rPr lang="en-AU" i="1" dirty="0" smtClean="0">
                <a:effectLst/>
              </a:rPr>
              <a:t>Stop and reverse the ongoing degradation of the forests of Mongolia and to contribute to poverty alleviation.</a:t>
            </a:r>
          </a:p>
          <a:p>
            <a:pPr>
              <a:buFont typeface="Wingdings" pitchFamily="2" charset="2"/>
              <a:buNone/>
              <a:defRPr/>
            </a:pPr>
            <a:r>
              <a:rPr lang="en-GB" dirty="0" smtClean="0">
                <a:effectLst/>
              </a:rPr>
              <a:t>Development objective:</a:t>
            </a:r>
          </a:p>
          <a:p>
            <a:pPr>
              <a:buFont typeface="Wingdings" pitchFamily="2" charset="2"/>
              <a:buNone/>
              <a:defRPr/>
            </a:pPr>
            <a:r>
              <a:rPr lang="en-GB" i="1" dirty="0" smtClean="0">
                <a:effectLst/>
              </a:rPr>
              <a:t>The maintenance and improvement of the existing forest cover of Mongolia in order to ensure the sustainable livelihoods of the rural population</a:t>
            </a:r>
            <a:r>
              <a:rPr lang="en-GB" dirty="0" smtClean="0">
                <a:effectLst/>
              </a:rPr>
              <a:t>.  </a:t>
            </a:r>
            <a:endParaRPr lang="en-AU" dirty="0" smtClean="0">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322387"/>
          </a:xfrm>
        </p:spPr>
        <p:txBody>
          <a:bodyPr/>
          <a:lstStyle/>
          <a:p>
            <a:pPr>
              <a:defRPr/>
            </a:pPr>
            <a:r>
              <a:rPr lang="en-AU" dirty="0" smtClean="0">
                <a:effectLst/>
              </a:rPr>
              <a:t>Progress towards achieving development objective (2)</a:t>
            </a:r>
            <a:endParaRPr lang="en-AU" dirty="0">
              <a:effectLst/>
            </a:endParaRPr>
          </a:p>
        </p:txBody>
      </p:sp>
      <p:sp>
        <p:nvSpPr>
          <p:cNvPr id="3" name="Content Placeholder 2"/>
          <p:cNvSpPr>
            <a:spLocks noGrp="1"/>
          </p:cNvSpPr>
          <p:nvPr>
            <p:ph idx="1"/>
          </p:nvPr>
        </p:nvSpPr>
        <p:spPr>
          <a:xfrm>
            <a:off x="457200" y="1752600"/>
            <a:ext cx="8534400" cy="4876800"/>
          </a:xfrm>
        </p:spPr>
        <p:txBody>
          <a:bodyPr/>
          <a:lstStyle/>
          <a:p>
            <a:pPr>
              <a:buNone/>
              <a:defRPr/>
            </a:pPr>
            <a:r>
              <a:rPr lang="en-AU" b="1" dirty="0" smtClean="0">
                <a:effectLst/>
              </a:rPr>
              <a:t>Maintenance and improvement of Mongolia’s forest cover</a:t>
            </a:r>
          </a:p>
          <a:p>
            <a:pPr>
              <a:defRPr/>
            </a:pPr>
            <a:r>
              <a:rPr lang="en-AU" dirty="0" smtClean="0">
                <a:effectLst/>
              </a:rPr>
              <a:t>Too early to be definitive about the sustainable management of forests across Mongolia-early indications are positive--trends are in the right direction:</a:t>
            </a:r>
          </a:p>
          <a:p>
            <a:pPr lvl="1">
              <a:buFont typeface="Wingdings" pitchFamily="2" charset="2"/>
              <a:buChar char=""/>
              <a:defRPr/>
            </a:pPr>
            <a:r>
              <a:rPr lang="en-AU" dirty="0" smtClean="0">
                <a:effectLst/>
              </a:rPr>
              <a:t>Fires, illegal logging and overharvest of NTFPs in FUG forests have been reduced (help to maintain and improve forests).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322387"/>
          </a:xfrm>
        </p:spPr>
        <p:txBody>
          <a:bodyPr/>
          <a:lstStyle/>
          <a:p>
            <a:pPr>
              <a:defRPr/>
            </a:pPr>
            <a:r>
              <a:rPr lang="en-AU" dirty="0" smtClean="0">
                <a:effectLst/>
              </a:rPr>
              <a:t>Progress towards achieving development objective (3)</a:t>
            </a:r>
            <a:endParaRPr lang="en-AU" dirty="0">
              <a:effectLst/>
            </a:endParaRPr>
          </a:p>
        </p:txBody>
      </p:sp>
      <p:sp>
        <p:nvSpPr>
          <p:cNvPr id="3" name="Content Placeholder 2"/>
          <p:cNvSpPr>
            <a:spLocks noGrp="1"/>
          </p:cNvSpPr>
          <p:nvPr>
            <p:ph idx="1"/>
          </p:nvPr>
        </p:nvSpPr>
        <p:spPr>
          <a:xfrm>
            <a:off x="457200" y="1752600"/>
            <a:ext cx="8534400" cy="4876800"/>
          </a:xfrm>
        </p:spPr>
        <p:txBody>
          <a:bodyPr/>
          <a:lstStyle/>
          <a:p>
            <a:pPr>
              <a:buNone/>
              <a:defRPr/>
            </a:pPr>
            <a:r>
              <a:rPr lang="en-AU" b="1" dirty="0" smtClean="0">
                <a:effectLst/>
              </a:rPr>
              <a:t>Sustainable livelihoods of rural population</a:t>
            </a:r>
            <a:r>
              <a:rPr lang="en-AU" dirty="0" smtClean="0">
                <a:effectLst/>
              </a:rPr>
              <a:t>.</a:t>
            </a:r>
          </a:p>
          <a:p>
            <a:pPr>
              <a:defRPr/>
            </a:pPr>
            <a:r>
              <a:rPr lang="en-AU" dirty="0" smtClean="0">
                <a:effectLst/>
              </a:rPr>
              <a:t>Too early to be definitive about the sustainable livelihoods of rural populations across Mongolia-early indications are positive--trends are in the right direction:</a:t>
            </a:r>
          </a:p>
          <a:p>
            <a:pPr lvl="1">
              <a:buFont typeface="Wingdings" pitchFamily="2" charset="2"/>
              <a:buChar char=""/>
              <a:defRPr/>
            </a:pPr>
            <a:r>
              <a:rPr lang="en-AU" sz="3200" dirty="0" smtClean="0">
                <a:effectLst/>
              </a:rPr>
              <a:t>Four of five asset classes that constitute livelihoods have improved in pilot FUGs (human, social, financial and natural assets). </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322387"/>
          </a:xfrm>
        </p:spPr>
        <p:txBody>
          <a:bodyPr/>
          <a:lstStyle/>
          <a:p>
            <a:pPr>
              <a:defRPr/>
            </a:pPr>
            <a:r>
              <a:rPr lang="en-AU" dirty="0" smtClean="0">
                <a:effectLst/>
              </a:rPr>
              <a:t>Progress towards achieving development objective (4)</a:t>
            </a:r>
            <a:endParaRPr lang="en-AU" dirty="0">
              <a:effectLst/>
            </a:endParaRPr>
          </a:p>
        </p:txBody>
      </p:sp>
      <p:sp>
        <p:nvSpPr>
          <p:cNvPr id="3" name="Content Placeholder 2"/>
          <p:cNvSpPr>
            <a:spLocks noGrp="1"/>
          </p:cNvSpPr>
          <p:nvPr>
            <p:ph idx="1"/>
          </p:nvPr>
        </p:nvSpPr>
        <p:spPr>
          <a:xfrm>
            <a:off x="457200" y="1752600"/>
            <a:ext cx="8534400" cy="4876800"/>
          </a:xfrm>
        </p:spPr>
        <p:txBody>
          <a:bodyPr/>
          <a:lstStyle/>
          <a:p>
            <a:pPr>
              <a:buNone/>
              <a:defRPr/>
            </a:pPr>
            <a:r>
              <a:rPr lang="en-AU" sz="3200" b="1" dirty="0" smtClean="0">
                <a:effectLst/>
              </a:rPr>
              <a:t>Can </a:t>
            </a:r>
            <a:r>
              <a:rPr lang="en-AU" sz="3200" b="1" dirty="0" smtClean="0">
                <a:effectLst/>
              </a:rPr>
              <a:t>conclude that </a:t>
            </a:r>
            <a:r>
              <a:rPr lang="en-AU" sz="3200" b="1" dirty="0" smtClean="0">
                <a:effectLst/>
              </a:rPr>
              <a:t>the Project has made a </a:t>
            </a:r>
            <a:r>
              <a:rPr lang="en-AU" sz="3200" b="1" dirty="0" smtClean="0">
                <a:effectLst/>
              </a:rPr>
              <a:t>significant </a:t>
            </a:r>
            <a:r>
              <a:rPr lang="en-AU" sz="3200" b="1" dirty="0" smtClean="0">
                <a:effectLst/>
              </a:rPr>
              <a:t>contribution towards the achievement of its long term development objective</a:t>
            </a:r>
            <a:r>
              <a:rPr lang="en-AU" sz="3200" dirty="0" smtClean="0">
                <a:effectLst/>
              </a:rPr>
              <a:t>. </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322387"/>
          </a:xfrm>
        </p:spPr>
        <p:txBody>
          <a:bodyPr/>
          <a:lstStyle/>
          <a:p>
            <a:pPr>
              <a:defRPr/>
            </a:pPr>
            <a:r>
              <a:rPr lang="en-AU" dirty="0" smtClean="0">
                <a:effectLst/>
              </a:rPr>
              <a:t>A cautionary note !! </a:t>
            </a:r>
            <a:endParaRPr lang="en-AU" dirty="0">
              <a:effectLst/>
            </a:endParaRPr>
          </a:p>
        </p:txBody>
      </p:sp>
      <p:sp>
        <p:nvSpPr>
          <p:cNvPr id="3" name="Content Placeholder 2"/>
          <p:cNvSpPr>
            <a:spLocks noGrp="1"/>
          </p:cNvSpPr>
          <p:nvPr>
            <p:ph idx="1"/>
          </p:nvPr>
        </p:nvSpPr>
        <p:spPr>
          <a:xfrm>
            <a:off x="457200" y="1752600"/>
            <a:ext cx="8534400" cy="4876800"/>
          </a:xfrm>
        </p:spPr>
        <p:txBody>
          <a:bodyPr/>
          <a:lstStyle/>
          <a:p>
            <a:pPr>
              <a:buNone/>
              <a:defRPr/>
            </a:pPr>
            <a:r>
              <a:rPr lang="en-AU" dirty="0" smtClean="0">
                <a:effectLst/>
              </a:rPr>
              <a:t>While solid progress has been made overall, PFM implementation in the pilot FUGs is only just into the three-year Foundation Phase of the much longer full PFM process. Many of the supportive organisational structures and institutional arrangements (both government and FUG) are new and fragile and have yet to be fully tested. </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017587"/>
          </a:xfrm>
        </p:spPr>
        <p:txBody>
          <a:bodyPr/>
          <a:lstStyle/>
          <a:p>
            <a:pPr>
              <a:defRPr/>
            </a:pPr>
            <a:r>
              <a:rPr lang="en-AU" dirty="0" smtClean="0">
                <a:effectLst/>
              </a:rPr>
              <a:t>Approach taken to evaluation</a:t>
            </a:r>
            <a:endParaRPr lang="en-AU" dirty="0">
              <a:effectLst/>
            </a:endParaRPr>
          </a:p>
        </p:txBody>
      </p:sp>
      <p:sp>
        <p:nvSpPr>
          <p:cNvPr id="3" name="Content Placeholder 2"/>
          <p:cNvSpPr>
            <a:spLocks noGrp="1"/>
          </p:cNvSpPr>
          <p:nvPr>
            <p:ph idx="1"/>
          </p:nvPr>
        </p:nvSpPr>
        <p:spPr>
          <a:xfrm>
            <a:off x="457200" y="1295400"/>
            <a:ext cx="8229600" cy="5410200"/>
          </a:xfrm>
        </p:spPr>
        <p:txBody>
          <a:bodyPr/>
          <a:lstStyle/>
          <a:p>
            <a:pPr marL="514350" indent="-514350">
              <a:buFont typeface="+mj-lt"/>
              <a:buAutoNum type="arabicPeriod"/>
              <a:defRPr/>
            </a:pPr>
            <a:r>
              <a:rPr lang="en-AU" dirty="0" smtClean="0">
                <a:effectLst/>
              </a:rPr>
              <a:t>Desk review of documents prior to the mission; </a:t>
            </a:r>
          </a:p>
          <a:p>
            <a:pPr marL="514350" indent="-514350">
              <a:buFont typeface="+mj-lt"/>
              <a:buAutoNum type="arabicPeriod"/>
              <a:defRPr/>
            </a:pPr>
            <a:r>
              <a:rPr lang="en-AU" dirty="0" smtClean="0">
                <a:effectLst/>
              </a:rPr>
              <a:t>Meetings and interviews with key groups and individuals in UB;</a:t>
            </a:r>
          </a:p>
          <a:p>
            <a:pPr marL="514350" indent="-514350">
              <a:buFont typeface="+mj-lt"/>
              <a:buAutoNum type="arabicPeriod"/>
              <a:defRPr/>
            </a:pPr>
            <a:r>
              <a:rPr lang="en-AU" dirty="0" smtClean="0">
                <a:effectLst/>
              </a:rPr>
              <a:t>Discussions with EPTA officials in </a:t>
            </a:r>
            <a:r>
              <a:rPr lang="en-AU" dirty="0" err="1" smtClean="0">
                <a:effectLst/>
              </a:rPr>
              <a:t>Darkhan</a:t>
            </a:r>
            <a:r>
              <a:rPr lang="en-AU" dirty="0" smtClean="0">
                <a:effectLst/>
              </a:rPr>
              <a:t> </a:t>
            </a:r>
            <a:r>
              <a:rPr lang="en-AU" dirty="0" err="1" smtClean="0">
                <a:effectLst/>
              </a:rPr>
              <a:t>aimag</a:t>
            </a:r>
            <a:r>
              <a:rPr lang="en-AU" dirty="0" smtClean="0">
                <a:effectLst/>
              </a:rPr>
              <a:t>;</a:t>
            </a:r>
          </a:p>
          <a:p>
            <a:pPr marL="514350" indent="-514350">
              <a:buFont typeface="+mj-lt"/>
              <a:buAutoNum type="arabicPeriod"/>
              <a:defRPr/>
            </a:pPr>
            <a:r>
              <a:rPr lang="en-AU" dirty="0" smtClean="0">
                <a:effectLst/>
              </a:rPr>
              <a:t>Discussions with </a:t>
            </a:r>
            <a:r>
              <a:rPr lang="en-AU" dirty="0" err="1" smtClean="0">
                <a:effectLst/>
              </a:rPr>
              <a:t>soum</a:t>
            </a:r>
            <a:r>
              <a:rPr lang="en-AU" dirty="0" smtClean="0">
                <a:effectLst/>
              </a:rPr>
              <a:t> officials in 1 </a:t>
            </a:r>
            <a:r>
              <a:rPr lang="en-AU" dirty="0" err="1" smtClean="0">
                <a:effectLst/>
              </a:rPr>
              <a:t>Soum</a:t>
            </a:r>
            <a:r>
              <a:rPr lang="en-AU" dirty="0" smtClean="0">
                <a:effectLst/>
              </a:rPr>
              <a:t>;</a:t>
            </a:r>
          </a:p>
          <a:p>
            <a:pPr marL="514350" indent="-514350">
              <a:buFont typeface="+mj-lt"/>
              <a:buAutoNum type="arabicPeriod"/>
              <a:defRPr/>
            </a:pPr>
            <a:r>
              <a:rPr lang="en-AU" dirty="0" smtClean="0">
                <a:effectLst/>
              </a:rPr>
              <a:t>Discussions with FUG members in 2 FUGs;</a:t>
            </a:r>
          </a:p>
          <a:p>
            <a:pPr marL="514350" indent="-514350">
              <a:buFont typeface="+mj-lt"/>
              <a:buAutoNum type="arabicPeriod"/>
              <a:defRPr/>
            </a:pPr>
            <a:r>
              <a:rPr lang="en-AU" dirty="0" smtClean="0">
                <a:effectLst/>
              </a:rPr>
              <a:t>Stakeholder and staff workshops.</a:t>
            </a:r>
          </a:p>
          <a:p>
            <a:pPr marL="514350" indent="-514350">
              <a:buFont typeface="+mj-lt"/>
              <a:buAutoNum type="arabicPeriod"/>
              <a:defRPr/>
            </a:pPr>
            <a:endParaRPr lang="en-AU" dirty="0" smtClean="0"/>
          </a:p>
          <a:p>
            <a:pPr marL="514350" indent="-514350">
              <a:buFont typeface="+mj-lt"/>
              <a:buAutoNum type="arabicPeriod"/>
              <a:defRPr/>
            </a:pPr>
            <a:endParaRPr lang="en-AU"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322387"/>
          </a:xfrm>
        </p:spPr>
        <p:txBody>
          <a:bodyPr/>
          <a:lstStyle/>
          <a:p>
            <a:pPr>
              <a:defRPr/>
            </a:pPr>
            <a:r>
              <a:rPr lang="en-AU" dirty="0" smtClean="0">
                <a:effectLst/>
              </a:rPr>
              <a:t>A major risk !! </a:t>
            </a:r>
            <a:endParaRPr lang="en-AU" dirty="0">
              <a:effectLst/>
            </a:endParaRPr>
          </a:p>
        </p:txBody>
      </p:sp>
      <p:sp>
        <p:nvSpPr>
          <p:cNvPr id="3" name="Content Placeholder 2"/>
          <p:cNvSpPr>
            <a:spLocks noGrp="1"/>
          </p:cNvSpPr>
          <p:nvPr>
            <p:ph idx="1"/>
          </p:nvPr>
        </p:nvSpPr>
        <p:spPr>
          <a:xfrm>
            <a:off x="457200" y="1752600"/>
            <a:ext cx="8534400" cy="4876800"/>
          </a:xfrm>
        </p:spPr>
        <p:txBody>
          <a:bodyPr/>
          <a:lstStyle/>
          <a:p>
            <a:pPr>
              <a:defRPr/>
            </a:pPr>
            <a:r>
              <a:rPr lang="en-AU" dirty="0" smtClean="0">
                <a:effectLst/>
              </a:rPr>
              <a:t>The enthusiasm to expand the number of FUGs rapidly and develop management plans could overlook the need to carry out sufficient community extension work to build the FUGs as strong institutions sufficiently empowered to exercise their rights effectively. </a:t>
            </a:r>
          </a:p>
          <a:p>
            <a:pPr>
              <a:defRPr/>
            </a:pPr>
            <a:r>
              <a:rPr lang="en-AU" b="1" dirty="0" smtClean="0">
                <a:effectLst/>
              </a:rPr>
              <a:t>Management plans without empowered FUGs to implement them are highly likely to fail.      </a:t>
            </a:r>
          </a:p>
          <a:p>
            <a:pPr>
              <a:buNone/>
              <a:defRPr/>
            </a:pPr>
            <a:endParaRPr lang="en-AU" dirty="0" smtClean="0">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73" name="AutoShape 21"/>
          <p:cNvSpPr>
            <a:spLocks noChangeArrowheads="1"/>
          </p:cNvSpPr>
          <p:nvPr/>
        </p:nvSpPr>
        <p:spPr bwMode="auto">
          <a:xfrm>
            <a:off x="3886200" y="3733800"/>
            <a:ext cx="1209675" cy="762000"/>
          </a:xfrm>
          <a:prstGeom prst="roundRect">
            <a:avLst>
              <a:gd name="adj" fmla="val 16667"/>
            </a:avLst>
          </a:prstGeom>
          <a:solidFill>
            <a:srgbClr val="4BACC6"/>
          </a:solidFill>
          <a:ln w="38100">
            <a:solidFill>
              <a:srgbClr val="F2F2F2"/>
            </a:solidFill>
            <a:round/>
            <a:headEnd/>
            <a:tailEnd/>
          </a:ln>
          <a:effectLst>
            <a:outerShdw dist="28398" dir="3806097" algn="ctr" rotWithShape="0">
              <a:srgbClr val="205867">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PFM</a:t>
            </a:r>
          </a:p>
          <a:p>
            <a:pPr marL="0" marR="0" lvl="0" indent="0" algn="ctr" defTabSz="914400" rtl="0" eaLnBrk="1" fontAlgn="base" latinLnBrk="0" hangingPunct="1">
              <a:lnSpc>
                <a:spcPct val="100000"/>
              </a:lnSpc>
              <a:spcBef>
                <a:spcPct val="0"/>
              </a:spcBef>
              <a:spcAft>
                <a:spcPct val="0"/>
              </a:spcAft>
              <a:buClrTx/>
              <a:buSzTx/>
              <a:buFontTx/>
              <a:buNone/>
              <a:tabLst/>
            </a:pPr>
            <a:r>
              <a:rPr lang="en-US" b="1" dirty="0" smtClean="0">
                <a:latin typeface="Arial" pitchFamily="34" charset="0"/>
                <a:cs typeface="Arial" pitchFamily="34" charset="0"/>
              </a:rPr>
              <a:t>process</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
        <p:nvSpPr>
          <p:cNvPr id="23572" name="Oval 20"/>
          <p:cNvSpPr>
            <a:spLocks noChangeArrowheads="1"/>
          </p:cNvSpPr>
          <p:nvPr/>
        </p:nvSpPr>
        <p:spPr bwMode="auto">
          <a:xfrm>
            <a:off x="3733800" y="990600"/>
            <a:ext cx="1571625" cy="1600200"/>
          </a:xfrm>
          <a:prstGeom prst="ellipse">
            <a:avLst/>
          </a:prstGeom>
          <a:solidFill>
            <a:srgbClr val="FF0000"/>
          </a:solidFill>
          <a:ln w="38100">
            <a:solidFill>
              <a:srgbClr val="F2F2F2"/>
            </a:solidFill>
            <a:round/>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Project approach </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p:txBody>
      </p:sp>
      <p:sp>
        <p:nvSpPr>
          <p:cNvPr id="23571" name="Oval 19"/>
          <p:cNvSpPr>
            <a:spLocks noChangeArrowheads="1"/>
          </p:cNvSpPr>
          <p:nvPr/>
        </p:nvSpPr>
        <p:spPr bwMode="auto">
          <a:xfrm>
            <a:off x="685800" y="3505200"/>
            <a:ext cx="2038350" cy="1323975"/>
          </a:xfrm>
          <a:prstGeom prst="ellipse">
            <a:avLst/>
          </a:prstGeom>
          <a:solidFill>
            <a:srgbClr val="9BBB59"/>
          </a:solidFill>
          <a:ln w="38100">
            <a:solidFill>
              <a:srgbClr val="F2F2F2"/>
            </a:solidFill>
            <a:round/>
            <a:headEnd/>
            <a:tailEnd/>
          </a:ln>
          <a:effectLst>
            <a:outerShdw dist="28398" dir="3806097" algn="ctr" rotWithShape="0">
              <a:srgbClr val="4E6128">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Professional training (NUM, Eco-Asia)</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p:txBody>
      </p:sp>
      <p:sp>
        <p:nvSpPr>
          <p:cNvPr id="23570" name="Oval 18"/>
          <p:cNvSpPr>
            <a:spLocks noChangeArrowheads="1"/>
          </p:cNvSpPr>
          <p:nvPr/>
        </p:nvSpPr>
        <p:spPr bwMode="auto">
          <a:xfrm>
            <a:off x="6019800" y="3505200"/>
            <a:ext cx="1905000" cy="1295400"/>
          </a:xfrm>
          <a:prstGeom prst="ellipse">
            <a:avLst/>
          </a:prstGeom>
          <a:solidFill>
            <a:srgbClr val="9BBB59"/>
          </a:solidFill>
          <a:ln w="38100">
            <a:solidFill>
              <a:srgbClr val="F2F2F2"/>
            </a:solidFill>
            <a:round/>
            <a:headEnd/>
            <a:tailEnd/>
          </a:ln>
          <a:effectLst>
            <a:outerShdw dist="28398" dir="3806097" algn="ctr" rotWithShape="0">
              <a:srgbClr val="4E6128">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Govt</a:t>
            </a: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awareness</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p:txBody>
      </p:sp>
      <p:sp>
        <p:nvSpPr>
          <p:cNvPr id="23569" name="Oval 17"/>
          <p:cNvSpPr>
            <a:spLocks noChangeArrowheads="1"/>
          </p:cNvSpPr>
          <p:nvPr/>
        </p:nvSpPr>
        <p:spPr bwMode="auto">
          <a:xfrm>
            <a:off x="5257800" y="4953000"/>
            <a:ext cx="1828800" cy="1300162"/>
          </a:xfrm>
          <a:prstGeom prst="ellipse">
            <a:avLst/>
          </a:prstGeom>
          <a:solidFill>
            <a:srgbClr val="9BBB59"/>
          </a:solidFill>
          <a:ln w="38100">
            <a:solidFill>
              <a:srgbClr val="F2F2F2"/>
            </a:solidFill>
            <a:round/>
            <a:headEnd/>
            <a:tailEnd/>
          </a:ln>
          <a:effectLst>
            <a:outerShdw dist="28398" dir="3806097" algn="ctr" rotWithShape="0">
              <a:srgbClr val="4E6128">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Public awareness</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3568" name="Oval 16"/>
          <p:cNvSpPr>
            <a:spLocks noChangeArrowheads="1"/>
          </p:cNvSpPr>
          <p:nvPr/>
        </p:nvSpPr>
        <p:spPr bwMode="auto">
          <a:xfrm>
            <a:off x="2209800" y="4953000"/>
            <a:ext cx="1905000" cy="1247775"/>
          </a:xfrm>
          <a:prstGeom prst="ellipse">
            <a:avLst/>
          </a:prstGeom>
          <a:solidFill>
            <a:srgbClr val="9BBB59"/>
          </a:solidFill>
          <a:ln w="38100">
            <a:solidFill>
              <a:srgbClr val="F2F2F2"/>
            </a:solidFill>
            <a:round/>
            <a:headEnd/>
            <a:tailEnd/>
          </a:ln>
          <a:effectLst>
            <a:outerShdw dist="28398" dir="3806097" algn="ctr" rotWithShape="0">
              <a:srgbClr val="4E6128">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Strategic partnerships</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p:txBody>
      </p:sp>
      <p:sp>
        <p:nvSpPr>
          <p:cNvPr id="23567" name="AutoShape 15"/>
          <p:cNvSpPr>
            <a:spLocks noChangeArrowheads="1"/>
          </p:cNvSpPr>
          <p:nvPr/>
        </p:nvSpPr>
        <p:spPr bwMode="auto">
          <a:xfrm>
            <a:off x="4343400" y="2667001"/>
            <a:ext cx="390525" cy="990600"/>
          </a:xfrm>
          <a:prstGeom prst="downArrow">
            <a:avLst>
              <a:gd name="adj1" fmla="val 50000"/>
              <a:gd name="adj2" fmla="val 75508"/>
            </a:avLst>
          </a:prstGeom>
          <a:solidFill>
            <a:srgbClr val="C0504D"/>
          </a:solidFill>
          <a:ln w="38100">
            <a:solidFill>
              <a:srgbClr val="F2F2F2"/>
            </a:solidFill>
            <a:miter lim="800000"/>
            <a:headEnd/>
            <a:tailEnd/>
          </a:ln>
          <a:effectLst>
            <a:outerShdw dist="28398" dir="3806097" algn="ctr" rotWithShape="0">
              <a:srgbClr val="622423">
                <a:alpha val="50000"/>
              </a:srgbClr>
            </a:outerShdw>
          </a:effectLst>
        </p:spPr>
        <p:txBody>
          <a:bodyPr vert="eaVert" wrap="square" lIns="91440" tIns="45720" rIns="91440" bIns="45720" numCol="1" anchor="t" anchorCtr="0" compatLnSpc="1">
            <a:prstTxWarp prst="textNoShape">
              <a:avLst/>
            </a:prstTxWarp>
          </a:bodyPr>
          <a:lstStyle/>
          <a:p>
            <a:endParaRPr lang="en-AU"/>
          </a:p>
        </p:txBody>
      </p:sp>
      <p:sp>
        <p:nvSpPr>
          <p:cNvPr id="23566" name="AutoShape 14"/>
          <p:cNvSpPr>
            <a:spLocks noChangeArrowheads="1"/>
          </p:cNvSpPr>
          <p:nvPr/>
        </p:nvSpPr>
        <p:spPr bwMode="auto">
          <a:xfrm rot="12621212">
            <a:off x="3617849" y="4470052"/>
            <a:ext cx="346075" cy="539718"/>
          </a:xfrm>
          <a:prstGeom prst="downArrow">
            <a:avLst>
              <a:gd name="adj1" fmla="val 50000"/>
              <a:gd name="adj2" fmla="val 49083"/>
            </a:avLst>
          </a:prstGeom>
          <a:solidFill>
            <a:srgbClr val="C0504D"/>
          </a:solidFill>
          <a:ln w="38100">
            <a:solidFill>
              <a:srgbClr val="F2F2F2"/>
            </a:solidFill>
            <a:miter lim="800000"/>
            <a:headEnd/>
            <a:tailEnd/>
          </a:ln>
          <a:effectLst>
            <a:outerShdw dist="28398" dir="3806097" algn="ctr" rotWithShape="0">
              <a:srgbClr val="622423">
                <a:alpha val="50000"/>
              </a:srgbClr>
            </a:outerShdw>
          </a:effectLst>
        </p:spPr>
        <p:txBody>
          <a:bodyPr vert="eaVert" wrap="square" lIns="91440" tIns="45720" rIns="91440" bIns="45720" numCol="1" anchor="t" anchorCtr="0" compatLnSpc="1">
            <a:prstTxWarp prst="textNoShape">
              <a:avLst/>
            </a:prstTxWarp>
          </a:bodyPr>
          <a:lstStyle/>
          <a:p>
            <a:endParaRPr lang="en-AU"/>
          </a:p>
        </p:txBody>
      </p:sp>
      <p:sp>
        <p:nvSpPr>
          <p:cNvPr id="23565" name="AutoShape 13"/>
          <p:cNvSpPr>
            <a:spLocks noChangeArrowheads="1"/>
          </p:cNvSpPr>
          <p:nvPr/>
        </p:nvSpPr>
        <p:spPr bwMode="auto">
          <a:xfrm rot="16200000">
            <a:off x="3102769" y="3679031"/>
            <a:ext cx="392112" cy="958850"/>
          </a:xfrm>
          <a:prstGeom prst="downArrow">
            <a:avLst>
              <a:gd name="adj1" fmla="val 50000"/>
              <a:gd name="adj2" fmla="val 46559"/>
            </a:avLst>
          </a:prstGeom>
          <a:solidFill>
            <a:srgbClr val="C0504D"/>
          </a:solidFill>
          <a:ln w="38100">
            <a:solidFill>
              <a:srgbClr val="F2F2F2"/>
            </a:solidFill>
            <a:miter lim="800000"/>
            <a:headEnd/>
            <a:tailEnd/>
          </a:ln>
          <a:effectLst/>
        </p:spPr>
        <p:txBody>
          <a:bodyPr vert="eaVert" wrap="square" lIns="91440" tIns="45720" rIns="91440" bIns="45720" numCol="1" anchor="t" anchorCtr="0" compatLnSpc="1">
            <a:prstTxWarp prst="textNoShape">
              <a:avLst/>
            </a:prstTxWarp>
          </a:bodyPr>
          <a:lstStyle/>
          <a:p>
            <a:endParaRPr lang="en-AU"/>
          </a:p>
        </p:txBody>
      </p:sp>
      <p:sp>
        <p:nvSpPr>
          <p:cNvPr id="23564" name="AutoShape 12"/>
          <p:cNvSpPr>
            <a:spLocks noChangeArrowheads="1"/>
          </p:cNvSpPr>
          <p:nvPr/>
        </p:nvSpPr>
        <p:spPr bwMode="auto">
          <a:xfrm rot="5400000">
            <a:off x="5474493" y="3745707"/>
            <a:ext cx="344488" cy="777875"/>
          </a:xfrm>
          <a:prstGeom prst="downArrow">
            <a:avLst>
              <a:gd name="adj1" fmla="val 50000"/>
              <a:gd name="adj2" fmla="val 56452"/>
            </a:avLst>
          </a:prstGeom>
          <a:solidFill>
            <a:srgbClr val="C0504D"/>
          </a:solidFill>
          <a:ln w="38100">
            <a:solidFill>
              <a:srgbClr val="F2F2F2"/>
            </a:solidFill>
            <a:miter lim="800000"/>
            <a:headEnd/>
            <a:tailEnd/>
          </a:ln>
          <a:effectLst>
            <a:outerShdw dist="28398" dir="3806097" algn="ctr" rotWithShape="0">
              <a:srgbClr val="622423">
                <a:alpha val="50000"/>
              </a:srgbClr>
            </a:outerShdw>
          </a:effectLst>
        </p:spPr>
        <p:txBody>
          <a:bodyPr vert="eaVert" wrap="square" lIns="91440" tIns="45720" rIns="91440" bIns="45720" numCol="1" anchor="t" anchorCtr="0" compatLnSpc="1">
            <a:prstTxWarp prst="textNoShape">
              <a:avLst/>
            </a:prstTxWarp>
          </a:bodyPr>
          <a:lstStyle/>
          <a:p>
            <a:endParaRPr lang="en-AU"/>
          </a:p>
        </p:txBody>
      </p:sp>
      <p:sp>
        <p:nvSpPr>
          <p:cNvPr id="23563" name="AutoShape 11"/>
          <p:cNvSpPr>
            <a:spLocks noChangeArrowheads="1"/>
          </p:cNvSpPr>
          <p:nvPr/>
        </p:nvSpPr>
        <p:spPr bwMode="auto">
          <a:xfrm rot="8256249">
            <a:off x="5067493" y="4424274"/>
            <a:ext cx="352425" cy="702184"/>
          </a:xfrm>
          <a:prstGeom prst="downArrow">
            <a:avLst>
              <a:gd name="adj1" fmla="val 50000"/>
              <a:gd name="adj2" fmla="val 46622"/>
            </a:avLst>
          </a:prstGeom>
          <a:solidFill>
            <a:srgbClr val="C0504D"/>
          </a:solidFill>
          <a:ln w="38100">
            <a:solidFill>
              <a:srgbClr val="F2F2F2"/>
            </a:solidFill>
            <a:miter lim="800000"/>
            <a:headEnd/>
            <a:tailEnd/>
          </a:ln>
          <a:effectLst>
            <a:outerShdw dist="28398" dir="3806097" algn="ctr" rotWithShape="0">
              <a:srgbClr val="622423">
                <a:alpha val="50000"/>
              </a:srgbClr>
            </a:outerShdw>
          </a:effectLst>
        </p:spPr>
        <p:txBody>
          <a:bodyPr vert="eaVert" wrap="square" lIns="91440" tIns="45720" rIns="91440" bIns="45720" numCol="1" anchor="t" anchorCtr="0" compatLnSpc="1">
            <a:prstTxWarp prst="textNoShape">
              <a:avLst/>
            </a:prstTxWarp>
          </a:bodyPr>
          <a:lstStyle/>
          <a:p>
            <a:endParaRPr lang="en-AU"/>
          </a:p>
        </p:txBody>
      </p:sp>
      <p:sp>
        <p:nvSpPr>
          <p:cNvPr id="23574" name="Text Box 22"/>
          <p:cNvSpPr txBox="1">
            <a:spLocks noChangeArrowheads="1"/>
          </p:cNvSpPr>
          <p:nvPr/>
        </p:nvSpPr>
        <p:spPr bwMode="auto">
          <a:xfrm>
            <a:off x="2971800" y="304800"/>
            <a:ext cx="2914650" cy="27699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AU" sz="1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Factors leading to success</a:t>
            </a:r>
            <a:endParaRPr kumimoji="0" lang="en-A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3562" name="AutoShape 10"/>
          <p:cNvSpPr>
            <a:spLocks noChangeArrowheads="1"/>
          </p:cNvSpPr>
          <p:nvPr/>
        </p:nvSpPr>
        <p:spPr bwMode="auto">
          <a:xfrm>
            <a:off x="6019800" y="609600"/>
            <a:ext cx="1676400" cy="828675"/>
          </a:xfrm>
          <a:prstGeom prst="roundRect">
            <a:avLst>
              <a:gd name="adj" fmla="val 16667"/>
            </a:avLst>
          </a:prstGeom>
          <a:solidFill>
            <a:srgbClr val="EEECE1"/>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Capacity building of Project team</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p:txBody>
      </p:sp>
      <p:sp>
        <p:nvSpPr>
          <p:cNvPr id="23561" name="AutoShape 9"/>
          <p:cNvSpPr>
            <a:spLocks noChangeArrowheads="1"/>
          </p:cNvSpPr>
          <p:nvPr/>
        </p:nvSpPr>
        <p:spPr bwMode="auto">
          <a:xfrm>
            <a:off x="1219200" y="914400"/>
            <a:ext cx="1981200" cy="828675"/>
          </a:xfrm>
          <a:prstGeom prst="roundRect">
            <a:avLst>
              <a:gd name="adj" fmla="val 16667"/>
            </a:avLst>
          </a:prstGeom>
          <a:solidFill>
            <a:srgbClr val="EEECE1"/>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Capacity building of FUGs and </a:t>
            </a:r>
            <a:r>
              <a:rPr kumimoji="0" lang="en-US" sz="16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govt</a:t>
            </a: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staff</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p:txBody>
      </p:sp>
      <p:sp>
        <p:nvSpPr>
          <p:cNvPr id="23560" name="AutoShape 8"/>
          <p:cNvSpPr>
            <a:spLocks noChangeArrowheads="1"/>
          </p:cNvSpPr>
          <p:nvPr/>
        </p:nvSpPr>
        <p:spPr bwMode="auto">
          <a:xfrm>
            <a:off x="5943600" y="2362200"/>
            <a:ext cx="1524000" cy="609600"/>
          </a:xfrm>
          <a:prstGeom prst="roundRect">
            <a:avLst>
              <a:gd name="adj" fmla="val 16667"/>
            </a:avLst>
          </a:prstGeom>
          <a:solidFill>
            <a:srgbClr val="EEECE1"/>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Action learning</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p:txBody>
      </p:sp>
      <p:sp>
        <p:nvSpPr>
          <p:cNvPr id="23559" name="AutoShape 7"/>
          <p:cNvSpPr>
            <a:spLocks noChangeArrowheads="1"/>
          </p:cNvSpPr>
          <p:nvPr/>
        </p:nvSpPr>
        <p:spPr bwMode="auto">
          <a:xfrm>
            <a:off x="990600" y="2057400"/>
            <a:ext cx="1905000" cy="523875"/>
          </a:xfrm>
          <a:prstGeom prst="roundRect">
            <a:avLst>
              <a:gd name="adj" fmla="val 16667"/>
            </a:avLst>
          </a:prstGeom>
          <a:solidFill>
            <a:srgbClr val="EEECE1"/>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Policy influence</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p:txBody>
      </p:sp>
      <p:sp>
        <p:nvSpPr>
          <p:cNvPr id="23558" name="AutoShape 6"/>
          <p:cNvSpPr>
            <a:spLocks noChangeArrowheads="1"/>
          </p:cNvSpPr>
          <p:nvPr/>
        </p:nvSpPr>
        <p:spPr bwMode="auto">
          <a:xfrm>
            <a:off x="6781800" y="1524000"/>
            <a:ext cx="1752600" cy="676275"/>
          </a:xfrm>
          <a:prstGeom prst="roundRect">
            <a:avLst>
              <a:gd name="adj" fmla="val 16667"/>
            </a:avLst>
          </a:prstGeom>
          <a:solidFill>
            <a:srgbClr val="EEECE1"/>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Multi-level</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(local-national)</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p:txBody>
      </p:sp>
      <p:sp>
        <p:nvSpPr>
          <p:cNvPr id="23557" name="AutoShape 5"/>
          <p:cNvSpPr>
            <a:spLocks noChangeShapeType="1"/>
          </p:cNvSpPr>
          <p:nvPr/>
        </p:nvSpPr>
        <p:spPr bwMode="auto">
          <a:xfrm>
            <a:off x="3200400" y="1295400"/>
            <a:ext cx="554037" cy="266700"/>
          </a:xfrm>
          <a:prstGeom prst="straightConnector1">
            <a:avLst/>
          </a:prstGeom>
          <a:noFill/>
          <a:ln w="38100">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AU"/>
          </a:p>
        </p:txBody>
      </p:sp>
      <p:sp>
        <p:nvSpPr>
          <p:cNvPr id="23556" name="AutoShape 4"/>
          <p:cNvSpPr>
            <a:spLocks noChangeShapeType="1"/>
          </p:cNvSpPr>
          <p:nvPr/>
        </p:nvSpPr>
        <p:spPr bwMode="auto">
          <a:xfrm flipH="1">
            <a:off x="5257800" y="1066800"/>
            <a:ext cx="698500" cy="381000"/>
          </a:xfrm>
          <a:prstGeom prst="straightConnector1">
            <a:avLst/>
          </a:prstGeom>
          <a:noFill/>
          <a:ln w="38100">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AU"/>
          </a:p>
        </p:txBody>
      </p:sp>
      <p:sp>
        <p:nvSpPr>
          <p:cNvPr id="23555" name="AutoShape 3"/>
          <p:cNvSpPr>
            <a:spLocks noChangeShapeType="1"/>
          </p:cNvSpPr>
          <p:nvPr/>
        </p:nvSpPr>
        <p:spPr bwMode="auto">
          <a:xfrm flipH="1" flipV="1">
            <a:off x="5333999" y="1828800"/>
            <a:ext cx="1387475" cy="76200"/>
          </a:xfrm>
          <a:prstGeom prst="straightConnector1">
            <a:avLst/>
          </a:prstGeom>
          <a:noFill/>
          <a:ln w="38100">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AU"/>
          </a:p>
        </p:txBody>
      </p:sp>
      <p:sp>
        <p:nvSpPr>
          <p:cNvPr id="23554" name="AutoShape 2"/>
          <p:cNvSpPr>
            <a:spLocks noChangeShapeType="1"/>
          </p:cNvSpPr>
          <p:nvPr/>
        </p:nvSpPr>
        <p:spPr bwMode="auto">
          <a:xfrm flipV="1">
            <a:off x="2895600" y="1981199"/>
            <a:ext cx="792163" cy="304800"/>
          </a:xfrm>
          <a:prstGeom prst="straightConnector1">
            <a:avLst/>
          </a:prstGeom>
          <a:noFill/>
          <a:ln w="38100">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AU"/>
          </a:p>
        </p:txBody>
      </p:sp>
      <p:sp>
        <p:nvSpPr>
          <p:cNvPr id="23553" name="AutoShape 1"/>
          <p:cNvSpPr>
            <a:spLocks noChangeShapeType="1"/>
          </p:cNvSpPr>
          <p:nvPr/>
        </p:nvSpPr>
        <p:spPr bwMode="auto">
          <a:xfrm flipH="1" flipV="1">
            <a:off x="5257799" y="2133599"/>
            <a:ext cx="638175" cy="485775"/>
          </a:xfrm>
          <a:prstGeom prst="straightConnector1">
            <a:avLst/>
          </a:prstGeom>
          <a:noFill/>
          <a:ln w="38100">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AU"/>
          </a:p>
        </p:txBody>
      </p:sp>
      <p:sp>
        <p:nvSpPr>
          <p:cNvPr id="23575" name="Rectangle 23"/>
          <p:cNvSpPr>
            <a:spLocks noChangeArrowheads="1"/>
          </p:cNvSpPr>
          <p:nvPr/>
        </p:nvSpPr>
        <p:spPr bwMode="auto">
          <a:xfrm>
            <a:off x="0" y="-70366"/>
            <a:ext cx="914400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AU"/>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57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57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56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56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55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56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355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355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355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356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355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3559"/>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3554"/>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357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3564"/>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356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56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3568"/>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3566"/>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3571"/>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235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73" grpId="0" animBg="1"/>
      <p:bldP spid="23572" grpId="0" animBg="1"/>
      <p:bldP spid="23571" grpId="0" animBg="1"/>
      <p:bldP spid="23570" grpId="0" animBg="1"/>
      <p:bldP spid="23569" grpId="0" animBg="1"/>
      <p:bldP spid="23568" grpId="0" animBg="1"/>
      <p:bldP spid="23567" grpId="0" animBg="1"/>
      <p:bldP spid="23566" grpId="0" animBg="1"/>
      <p:bldP spid="23565" grpId="0" animBg="1"/>
      <p:bldP spid="23564" grpId="0" animBg="1"/>
      <p:bldP spid="23563" grpId="0" animBg="1"/>
      <p:bldP spid="23574" grpId="0" animBg="1"/>
      <p:bldP spid="23562" grpId="0" animBg="1"/>
      <p:bldP spid="23561" grpId="0" animBg="1"/>
      <p:bldP spid="23560" grpId="0" animBg="1"/>
      <p:bldP spid="23559" grpId="0" animBg="1"/>
      <p:bldP spid="23558" grpId="0" animBg="1"/>
      <p:bldP spid="23557" grpId="0" animBg="1"/>
      <p:bldP spid="23556" grpId="0" animBg="1"/>
      <p:bldP spid="23555" grpId="0" animBg="1"/>
      <p:bldP spid="23554" grpId="0" animBg="1"/>
      <p:bldP spid="2355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AU" dirty="0" smtClean="0">
                <a:effectLst/>
              </a:rPr>
              <a:t>Recommendations (1)</a:t>
            </a:r>
            <a:endParaRPr lang="en-AU" dirty="0">
              <a:effectLst/>
            </a:endParaRPr>
          </a:p>
        </p:txBody>
      </p:sp>
      <p:sp>
        <p:nvSpPr>
          <p:cNvPr id="3" name="Content Placeholder 2"/>
          <p:cNvSpPr>
            <a:spLocks noGrp="1"/>
          </p:cNvSpPr>
          <p:nvPr>
            <p:ph idx="1"/>
          </p:nvPr>
        </p:nvSpPr>
        <p:spPr>
          <a:xfrm>
            <a:off x="457200" y="1524000"/>
            <a:ext cx="8229600" cy="5105400"/>
          </a:xfrm>
        </p:spPr>
        <p:txBody>
          <a:bodyPr/>
          <a:lstStyle/>
          <a:p>
            <a:pPr>
              <a:buFont typeface="Wingdings" pitchFamily="2" charset="2"/>
              <a:buNone/>
              <a:defRPr/>
            </a:pPr>
            <a:r>
              <a:rPr lang="en-AU" b="1" i="1" dirty="0" smtClean="0">
                <a:effectLst/>
              </a:rPr>
              <a:t>For the Government </a:t>
            </a:r>
            <a:r>
              <a:rPr lang="en-AU" i="1" dirty="0" smtClean="0">
                <a:effectLst/>
              </a:rPr>
              <a:t>(the PFM Unit in the FA)</a:t>
            </a:r>
            <a:endParaRPr lang="en-AU" dirty="0" smtClean="0">
              <a:effectLst/>
            </a:endParaRPr>
          </a:p>
          <a:p>
            <a:pPr lvl="0"/>
            <a:r>
              <a:rPr lang="en-AU" sz="2800" dirty="0" smtClean="0">
                <a:effectLst/>
              </a:rPr>
              <a:t>Continue to support the strengthening and evolution of the PFM concept at all levels. </a:t>
            </a:r>
          </a:p>
          <a:p>
            <a:pPr>
              <a:buNone/>
              <a:defRPr/>
            </a:pPr>
            <a:r>
              <a:rPr lang="en-AU" sz="2800" b="1" i="1" dirty="0" smtClean="0">
                <a:effectLst/>
              </a:rPr>
              <a:t>For the Government </a:t>
            </a:r>
            <a:r>
              <a:rPr lang="en-AU" sz="2800" i="1" dirty="0" smtClean="0">
                <a:effectLst/>
              </a:rPr>
              <a:t>(the wider Government)</a:t>
            </a:r>
            <a:endParaRPr lang="en-AU" sz="2800" dirty="0" smtClean="0">
              <a:effectLst/>
            </a:endParaRPr>
          </a:p>
          <a:p>
            <a:pPr lvl="0"/>
            <a:r>
              <a:rPr lang="en-AU" sz="2800" dirty="0" smtClean="0">
                <a:effectLst/>
              </a:rPr>
              <a:t>Provide adequate resources to:</a:t>
            </a:r>
          </a:p>
          <a:p>
            <a:pPr lvl="0">
              <a:buFont typeface="Wingdings" pitchFamily="2" charset="2"/>
              <a:buChar char="Ø"/>
            </a:pPr>
            <a:r>
              <a:rPr lang="en-AU" sz="2400" dirty="0" smtClean="0">
                <a:effectLst/>
              </a:rPr>
              <a:t>The PFM unit in the FA.</a:t>
            </a:r>
          </a:p>
          <a:p>
            <a:pPr lvl="0">
              <a:buFont typeface="Wingdings" pitchFamily="2" charset="2"/>
              <a:buChar char="Ø"/>
            </a:pPr>
            <a:r>
              <a:rPr lang="en-AU" sz="2400" dirty="0" smtClean="0">
                <a:effectLst/>
              </a:rPr>
              <a:t>The Forest Units in the </a:t>
            </a:r>
            <a:r>
              <a:rPr lang="en-AU" sz="2400" dirty="0" err="1" smtClean="0">
                <a:effectLst/>
              </a:rPr>
              <a:t>Aimags</a:t>
            </a:r>
            <a:r>
              <a:rPr lang="en-AU" sz="2400" dirty="0" smtClean="0">
                <a:effectLst/>
              </a:rPr>
              <a:t> and </a:t>
            </a:r>
            <a:r>
              <a:rPr lang="en-AU" sz="2400" dirty="0" err="1" smtClean="0">
                <a:effectLst/>
              </a:rPr>
              <a:t>Soums</a:t>
            </a:r>
            <a:r>
              <a:rPr lang="en-AU" sz="2400" dirty="0" smtClean="0">
                <a:effectLst/>
              </a:rPr>
              <a:t>.</a:t>
            </a:r>
            <a:endParaRPr lang="en-AU" sz="2800" dirty="0" smtClean="0"/>
          </a:p>
          <a:p>
            <a:pPr lvl="0">
              <a:buNone/>
            </a:pPr>
            <a:endParaRPr lang="en-AU" sz="2800" dirty="0" smtClean="0">
              <a:effectLst/>
            </a:endParaRPr>
          </a:p>
          <a:p>
            <a:pPr>
              <a:buNone/>
              <a:defRPr/>
            </a:pPr>
            <a:endParaRPr lang="en-AU" dirty="0" smtClean="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AU" dirty="0" smtClean="0">
                <a:effectLst/>
              </a:rPr>
              <a:t>Recommendations (2)</a:t>
            </a:r>
            <a:endParaRPr lang="en-AU" dirty="0">
              <a:effectLst/>
            </a:endParaRPr>
          </a:p>
        </p:txBody>
      </p:sp>
      <p:sp>
        <p:nvSpPr>
          <p:cNvPr id="3" name="Content Placeholder 2"/>
          <p:cNvSpPr>
            <a:spLocks noGrp="1"/>
          </p:cNvSpPr>
          <p:nvPr>
            <p:ph idx="1"/>
          </p:nvPr>
        </p:nvSpPr>
        <p:spPr>
          <a:xfrm>
            <a:off x="457200" y="1524000"/>
            <a:ext cx="8229600" cy="5334000"/>
          </a:xfrm>
        </p:spPr>
        <p:txBody>
          <a:bodyPr/>
          <a:lstStyle/>
          <a:p>
            <a:pPr>
              <a:buFont typeface="Wingdings" pitchFamily="2" charset="2"/>
              <a:buNone/>
              <a:defRPr/>
            </a:pPr>
            <a:r>
              <a:rPr lang="en-AU" b="1" i="1" dirty="0" smtClean="0">
                <a:effectLst/>
              </a:rPr>
              <a:t>For the Government </a:t>
            </a:r>
            <a:r>
              <a:rPr lang="en-AU" i="1" dirty="0" smtClean="0">
                <a:effectLst/>
              </a:rPr>
              <a:t>(the wider Government)</a:t>
            </a:r>
            <a:endParaRPr lang="en-AU" dirty="0" smtClean="0">
              <a:effectLst/>
            </a:endParaRPr>
          </a:p>
          <a:p>
            <a:pPr lvl="0"/>
            <a:r>
              <a:rPr lang="en-AU" dirty="0" smtClean="0">
                <a:effectLst/>
              </a:rPr>
              <a:t>Continue process of evolving the regulatory framework to make it more </a:t>
            </a:r>
            <a:r>
              <a:rPr lang="en-AU" b="1" dirty="0" smtClean="0">
                <a:effectLst/>
              </a:rPr>
              <a:t>enabling</a:t>
            </a:r>
            <a:r>
              <a:rPr lang="en-AU" dirty="0" smtClean="0">
                <a:effectLst/>
              </a:rPr>
              <a:t> for PFM.</a:t>
            </a:r>
          </a:p>
          <a:p>
            <a:r>
              <a:rPr lang="en-AU" dirty="0" smtClean="0">
                <a:effectLst/>
              </a:rPr>
              <a:t>Seek ways of retaining the existing Project field facilitators to support national scaling up of PFM in order to utilise their considerable knowledge and skills in implementing PFM.</a:t>
            </a:r>
          </a:p>
          <a:p>
            <a:r>
              <a:rPr lang="en-AU" dirty="0" smtClean="0">
                <a:effectLst/>
              </a:rPr>
              <a:t>Ensure that PFM is embedded into </a:t>
            </a:r>
            <a:r>
              <a:rPr lang="en-AU" smtClean="0">
                <a:effectLst/>
              </a:rPr>
              <a:t>the National Forest Policy </a:t>
            </a:r>
            <a:r>
              <a:rPr lang="en-AU" dirty="0" smtClean="0">
                <a:effectLst/>
              </a:rPr>
              <a:t>as a major form of forest management in Mongolia </a:t>
            </a:r>
          </a:p>
          <a:p>
            <a:pPr>
              <a:defRPr/>
            </a:pPr>
            <a:endParaRPr lang="en-AU" dirty="0" smtClean="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AU" dirty="0" smtClean="0">
                <a:effectLst/>
              </a:rPr>
              <a:t>Recommendations (3)</a:t>
            </a:r>
            <a:endParaRPr lang="en-AU" dirty="0">
              <a:effectLst/>
            </a:endParaRPr>
          </a:p>
        </p:txBody>
      </p:sp>
      <p:sp>
        <p:nvSpPr>
          <p:cNvPr id="3" name="Content Placeholder 2"/>
          <p:cNvSpPr>
            <a:spLocks noGrp="1"/>
          </p:cNvSpPr>
          <p:nvPr>
            <p:ph idx="1"/>
          </p:nvPr>
        </p:nvSpPr>
        <p:spPr>
          <a:xfrm>
            <a:off x="457200" y="1524000"/>
            <a:ext cx="8229600" cy="5105400"/>
          </a:xfrm>
        </p:spPr>
        <p:txBody>
          <a:bodyPr/>
          <a:lstStyle/>
          <a:p>
            <a:pPr>
              <a:buFont typeface="Wingdings" pitchFamily="2" charset="2"/>
              <a:buNone/>
              <a:defRPr/>
            </a:pPr>
            <a:r>
              <a:rPr lang="en-AU" b="1" i="1" dirty="0" smtClean="0">
                <a:effectLst/>
              </a:rPr>
              <a:t>For the Project</a:t>
            </a:r>
          </a:p>
          <a:p>
            <a:pPr lvl="0"/>
            <a:r>
              <a:rPr lang="en-AU" sz="2800" dirty="0" smtClean="0">
                <a:effectLst/>
              </a:rPr>
              <a:t>Prepare and implement an exit strategy.</a:t>
            </a:r>
          </a:p>
          <a:p>
            <a:pPr lvl="0"/>
            <a:r>
              <a:rPr lang="en-AU" sz="2800" dirty="0" smtClean="0">
                <a:effectLst/>
              </a:rPr>
              <a:t>Prepare recommendations for the Government aimed at identifying the regulatory and other issues that need to be addressed to maintain the momentum in implementing PFM.</a:t>
            </a:r>
          </a:p>
          <a:p>
            <a:r>
              <a:rPr lang="en-AU" sz="2800" dirty="0" smtClean="0">
                <a:effectLst/>
              </a:rPr>
              <a:t>Collect and collate all important publications prepared by the Project and deposit them in appropriate libraries in Mongolia and also in the FAO Bangkok office.</a:t>
            </a:r>
          </a:p>
          <a:p>
            <a:pPr lvl="0">
              <a:buNone/>
            </a:pPr>
            <a:endParaRPr lang="en-AU" sz="2800" dirty="0" smtClean="0">
              <a:effectLst/>
            </a:endParaRPr>
          </a:p>
          <a:p>
            <a:pPr>
              <a:defRPr/>
            </a:pPr>
            <a:endParaRPr lang="en-AU" dirty="0" smtClean="0">
              <a:effectLst/>
            </a:endParaRPr>
          </a:p>
          <a:p>
            <a:pPr>
              <a:buFont typeface="Wingdings" pitchFamily="2" charset="2"/>
              <a:buNone/>
              <a:defRPr/>
            </a:pPr>
            <a:endParaRPr lang="en-AU" dirty="0" smtClean="0"/>
          </a:p>
          <a:p>
            <a:pPr>
              <a:defRPr/>
            </a:pPr>
            <a:endParaRPr lang="en-AU" dirty="0" smtClean="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AU" dirty="0" smtClean="0">
                <a:effectLst/>
              </a:rPr>
              <a:t>Recommendations (4)</a:t>
            </a:r>
            <a:endParaRPr lang="en-AU" dirty="0">
              <a:effectLst/>
            </a:endParaRPr>
          </a:p>
        </p:txBody>
      </p:sp>
      <p:sp>
        <p:nvSpPr>
          <p:cNvPr id="3" name="Content Placeholder 2"/>
          <p:cNvSpPr>
            <a:spLocks noGrp="1"/>
          </p:cNvSpPr>
          <p:nvPr>
            <p:ph idx="1"/>
          </p:nvPr>
        </p:nvSpPr>
        <p:spPr>
          <a:xfrm>
            <a:off x="457200" y="1524000"/>
            <a:ext cx="8229600" cy="5105400"/>
          </a:xfrm>
        </p:spPr>
        <p:txBody>
          <a:bodyPr/>
          <a:lstStyle/>
          <a:p>
            <a:pPr>
              <a:buFont typeface="Wingdings" pitchFamily="2" charset="2"/>
              <a:buNone/>
              <a:defRPr/>
            </a:pPr>
            <a:r>
              <a:rPr lang="en-AU" b="1" i="1" dirty="0" smtClean="0">
                <a:effectLst/>
              </a:rPr>
              <a:t>For the Project</a:t>
            </a:r>
          </a:p>
          <a:p>
            <a:r>
              <a:rPr lang="en-AU" sz="2800" dirty="0" smtClean="0">
                <a:effectLst/>
              </a:rPr>
              <a:t> Explore options for retaining the Project facilitators to support national implementation of PFM.</a:t>
            </a:r>
          </a:p>
          <a:p>
            <a:r>
              <a:rPr lang="en-AU" sz="2800" dirty="0" smtClean="0">
                <a:effectLst/>
              </a:rPr>
              <a:t>Conduct an “end of Project” workshop. </a:t>
            </a:r>
          </a:p>
          <a:p>
            <a:pPr>
              <a:buNone/>
            </a:pPr>
            <a:endParaRPr lang="en-AU" sz="2800" dirty="0" smtClean="0">
              <a:effectLst/>
            </a:endParaRPr>
          </a:p>
          <a:p>
            <a:pPr>
              <a:buFont typeface="Wingdings" pitchFamily="2" charset="2"/>
              <a:buNone/>
              <a:defRPr/>
            </a:pPr>
            <a:endParaRPr lang="en-AU" dirty="0" smtClean="0">
              <a:effectLst/>
            </a:endParaRPr>
          </a:p>
          <a:p>
            <a:pPr>
              <a:defRPr/>
            </a:pPr>
            <a:endParaRPr lang="en-AU" dirty="0" smtClean="0">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AU" dirty="0" smtClean="0">
                <a:effectLst/>
              </a:rPr>
              <a:t>Recommendations (5)</a:t>
            </a:r>
            <a:endParaRPr lang="en-AU" dirty="0">
              <a:effectLst/>
            </a:endParaRPr>
          </a:p>
        </p:txBody>
      </p:sp>
      <p:sp>
        <p:nvSpPr>
          <p:cNvPr id="3" name="Content Placeholder 2"/>
          <p:cNvSpPr>
            <a:spLocks noGrp="1"/>
          </p:cNvSpPr>
          <p:nvPr>
            <p:ph idx="1"/>
          </p:nvPr>
        </p:nvSpPr>
        <p:spPr>
          <a:xfrm>
            <a:off x="457200" y="1524000"/>
            <a:ext cx="8229600" cy="5105400"/>
          </a:xfrm>
        </p:spPr>
        <p:txBody>
          <a:bodyPr/>
          <a:lstStyle/>
          <a:p>
            <a:pPr>
              <a:buFont typeface="Wingdings" pitchFamily="2" charset="2"/>
              <a:buNone/>
              <a:defRPr/>
            </a:pPr>
            <a:r>
              <a:rPr lang="en-AU" b="1" i="1" dirty="0" smtClean="0">
                <a:effectLst/>
              </a:rPr>
              <a:t>For FAO</a:t>
            </a:r>
          </a:p>
          <a:p>
            <a:pPr lvl="0">
              <a:defRPr/>
            </a:pPr>
            <a:r>
              <a:rPr lang="en-AU" sz="2800" dirty="0" smtClean="0">
                <a:effectLst/>
              </a:rPr>
              <a:t>Speed up the internal FAO process to approve the TCP proposal to maintain essential support for PFM.</a:t>
            </a:r>
          </a:p>
          <a:p>
            <a:pPr lvl="0">
              <a:defRPr/>
            </a:pPr>
            <a:r>
              <a:rPr lang="en-AU" sz="2800" dirty="0" smtClean="0">
                <a:effectLst/>
              </a:rPr>
              <a:t>Document and publicise the experiences of the Project in implementing PFM in Mongolia to ensure the lessons learned are widely shared. </a:t>
            </a:r>
          </a:p>
          <a:p>
            <a:pPr>
              <a:buNone/>
              <a:defRPr/>
            </a:pPr>
            <a:endParaRPr lang="en-AU" dirty="0" smtClean="0">
              <a:effectLst/>
            </a:endParaRPr>
          </a:p>
          <a:p>
            <a:pPr>
              <a:buFont typeface="Wingdings" pitchFamily="2" charset="2"/>
              <a:buNone/>
              <a:defRPr/>
            </a:pPr>
            <a:endParaRPr lang="en-AU" dirty="0" smtClean="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eep and forest.jp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3124200" y="381000"/>
            <a:ext cx="2819400" cy="769441"/>
          </a:xfrm>
          <a:prstGeom prst="rect">
            <a:avLst/>
          </a:prstGeom>
          <a:noFill/>
        </p:spPr>
        <p:txBody>
          <a:bodyPr wrap="square" rtlCol="0">
            <a:spAutoFit/>
          </a:bodyPr>
          <a:lstStyle/>
          <a:p>
            <a:r>
              <a:rPr lang="en-AU" sz="4400" b="1" dirty="0" smtClean="0"/>
              <a:t>Thank you</a:t>
            </a:r>
            <a:endParaRPr lang="en-AU" sz="4400" b="1" dirty="0"/>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AU" dirty="0" smtClean="0">
                <a:effectLst/>
              </a:rPr>
              <a:t>Basis of Project design</a:t>
            </a:r>
            <a:endParaRPr lang="en-AU" dirty="0">
              <a:effectLst/>
            </a:endParaRPr>
          </a:p>
        </p:txBody>
      </p:sp>
      <p:sp>
        <p:nvSpPr>
          <p:cNvPr id="3" name="Content Placeholder 2"/>
          <p:cNvSpPr>
            <a:spLocks noGrp="1"/>
          </p:cNvSpPr>
          <p:nvPr>
            <p:ph idx="1"/>
          </p:nvPr>
        </p:nvSpPr>
        <p:spPr>
          <a:xfrm>
            <a:off x="228600" y="1447800"/>
            <a:ext cx="8686800" cy="5410200"/>
          </a:xfrm>
        </p:spPr>
        <p:txBody>
          <a:bodyPr/>
          <a:lstStyle/>
          <a:p>
            <a:pPr>
              <a:buNone/>
              <a:defRPr/>
            </a:pPr>
            <a:r>
              <a:rPr lang="en-AU" dirty="0" smtClean="0">
                <a:effectLst/>
              </a:rPr>
              <a:t>The design of the Project based on the belief that fundamental re-structuring of state-community relationships will lead to sustainable forest management and the enhancement of local livelihoods.</a:t>
            </a:r>
          </a:p>
          <a:p>
            <a:pPr>
              <a:defRPr/>
            </a:pPr>
            <a:r>
              <a:rPr lang="en-AU" dirty="0" smtClean="0">
                <a:effectLst/>
              </a:rPr>
              <a:t>Key aspects of the re-structuring focused on:</a:t>
            </a:r>
          </a:p>
          <a:p>
            <a:pPr marL="571500" indent="-571500">
              <a:buFont typeface="Wingdings" pitchFamily="2" charset="2"/>
              <a:buChar char="Ø"/>
              <a:defRPr/>
            </a:pPr>
            <a:r>
              <a:rPr lang="en-AU" sz="2800" dirty="0" smtClean="0">
                <a:effectLst/>
              </a:rPr>
              <a:t>Changing the role of the state from centralised control to decentralised and participatory governance and, </a:t>
            </a:r>
          </a:p>
          <a:p>
            <a:pPr marL="571500" indent="-571500">
              <a:buFont typeface="Wingdings" pitchFamily="2" charset="2"/>
              <a:buChar char="Ø"/>
              <a:defRPr/>
            </a:pPr>
            <a:r>
              <a:rPr lang="en-AU" sz="2800" dirty="0" smtClean="0">
                <a:effectLst/>
              </a:rPr>
              <a:t>Strengthening the rights and abilities of local user groups to regulate access to, and use of, forests in their vicinity.</a:t>
            </a:r>
            <a:endParaRPr lang="en-US" sz="2800" dirty="0" smtClean="0">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AU" dirty="0" smtClean="0">
                <a:effectLst/>
              </a:rPr>
              <a:t>Relevance of Project design</a:t>
            </a:r>
            <a:endParaRPr lang="en-AU" dirty="0">
              <a:effectLst/>
            </a:endParaRPr>
          </a:p>
        </p:txBody>
      </p:sp>
      <p:sp>
        <p:nvSpPr>
          <p:cNvPr id="3" name="Content Placeholder 2"/>
          <p:cNvSpPr>
            <a:spLocks noGrp="1"/>
          </p:cNvSpPr>
          <p:nvPr>
            <p:ph idx="1"/>
          </p:nvPr>
        </p:nvSpPr>
        <p:spPr>
          <a:xfrm>
            <a:off x="228600" y="1447800"/>
            <a:ext cx="8686800" cy="5410200"/>
          </a:xfrm>
        </p:spPr>
        <p:txBody>
          <a:bodyPr/>
          <a:lstStyle/>
          <a:p>
            <a:pPr>
              <a:buFont typeface="Wingdings" pitchFamily="2" charset="2"/>
              <a:buNone/>
              <a:defRPr/>
            </a:pPr>
            <a:r>
              <a:rPr lang="en-US" dirty="0" smtClean="0">
                <a:effectLst/>
              </a:rPr>
              <a:t>Design has stood the test of time, and has served the Project well:</a:t>
            </a:r>
          </a:p>
          <a:p>
            <a:pPr>
              <a:defRPr/>
            </a:pPr>
            <a:r>
              <a:rPr lang="en-US" dirty="0" smtClean="0">
                <a:effectLst/>
              </a:rPr>
              <a:t>It is relevant to Mongolia’s development agenda;</a:t>
            </a:r>
          </a:p>
          <a:p>
            <a:pPr>
              <a:defRPr/>
            </a:pPr>
            <a:r>
              <a:rPr lang="en-US" dirty="0" smtClean="0">
                <a:effectLst/>
              </a:rPr>
              <a:t>Strategy, operational modalities, etc. are appropriate to the institutional setting and Mongolia’s reform trajectory;</a:t>
            </a:r>
          </a:p>
          <a:p>
            <a:pPr>
              <a:defRPr/>
            </a:pPr>
            <a:r>
              <a:rPr lang="en-US" dirty="0" smtClean="0">
                <a:effectLst/>
              </a:rPr>
              <a:t>Several minor additions were made to the activities following Project planning meetings.</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AU" dirty="0" smtClean="0">
                <a:effectLst/>
              </a:rPr>
              <a:t>Project approach </a:t>
            </a:r>
            <a:endParaRPr lang="en-AU" dirty="0">
              <a:effectLst/>
            </a:endParaRPr>
          </a:p>
        </p:txBody>
      </p:sp>
      <p:sp>
        <p:nvSpPr>
          <p:cNvPr id="3" name="Content Placeholder 2"/>
          <p:cNvSpPr>
            <a:spLocks noGrp="1"/>
          </p:cNvSpPr>
          <p:nvPr>
            <p:ph idx="1"/>
          </p:nvPr>
        </p:nvSpPr>
        <p:spPr>
          <a:xfrm>
            <a:off x="457200" y="1600200"/>
            <a:ext cx="8229600" cy="4876800"/>
          </a:xfrm>
        </p:spPr>
        <p:txBody>
          <a:bodyPr/>
          <a:lstStyle/>
          <a:p>
            <a:pPr>
              <a:buFont typeface="Wingdings" pitchFamily="2" charset="2"/>
              <a:buNone/>
              <a:defRPr/>
            </a:pPr>
            <a:r>
              <a:rPr lang="en-AU" dirty="0" smtClean="0">
                <a:effectLst/>
              </a:rPr>
              <a:t>The Project was designed as a pilot, with an emphasis on capacity building, learning and knowledge management; </a:t>
            </a:r>
          </a:p>
          <a:p>
            <a:pPr>
              <a:defRPr/>
            </a:pPr>
            <a:r>
              <a:rPr lang="en-AU" dirty="0" smtClean="0">
                <a:effectLst/>
              </a:rPr>
              <a:t>The application of action learning approaches to implementation (plan, act, observe and reflect) is critical to success in any pilot project.</a:t>
            </a:r>
          </a:p>
          <a:p>
            <a:pPr>
              <a:defRPr/>
            </a:pPr>
            <a:r>
              <a:rPr lang="en-AU" dirty="0" smtClean="0">
                <a:effectLst/>
              </a:rPr>
              <a:t>The project </a:t>
            </a:r>
            <a:r>
              <a:rPr lang="en-AU" b="1" dirty="0" smtClean="0">
                <a:effectLst/>
              </a:rPr>
              <a:t>does apply action learning </a:t>
            </a:r>
            <a:r>
              <a:rPr lang="en-AU" dirty="0" smtClean="0">
                <a:effectLst/>
              </a:rPr>
              <a:t>in its piloting and testing of different approaches. </a:t>
            </a:r>
          </a:p>
          <a:p>
            <a:pPr>
              <a:buFont typeface="Wingdings" pitchFamily="2" charset="2"/>
              <a:buNone/>
              <a:defRPr/>
            </a:pPr>
            <a:endParaRPr lang="en-AU" dirty="0" smtClean="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251520" y="2204864"/>
            <a:ext cx="1728192" cy="187220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sz="1400" dirty="0" smtClean="0">
                <a:solidFill>
                  <a:schemeClr val="tx1"/>
                </a:solidFill>
              </a:rPr>
              <a:t>Conceptualise PFM</a:t>
            </a:r>
            <a:endParaRPr lang="en-AU" sz="1400" dirty="0">
              <a:solidFill>
                <a:schemeClr val="tx1"/>
              </a:solidFill>
            </a:endParaRPr>
          </a:p>
        </p:txBody>
      </p:sp>
      <p:sp>
        <p:nvSpPr>
          <p:cNvPr id="5" name="Oval 4"/>
          <p:cNvSpPr/>
          <p:nvPr/>
        </p:nvSpPr>
        <p:spPr>
          <a:xfrm>
            <a:off x="2195736" y="2276872"/>
            <a:ext cx="1656184" cy="187220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sz="1400" dirty="0">
                <a:solidFill>
                  <a:schemeClr val="tx1"/>
                </a:solidFill>
              </a:rPr>
              <a:t>Create enabling regulatory framework</a:t>
            </a:r>
          </a:p>
        </p:txBody>
      </p:sp>
      <p:sp>
        <p:nvSpPr>
          <p:cNvPr id="6" name="Oval 5"/>
          <p:cNvSpPr/>
          <p:nvPr/>
        </p:nvSpPr>
        <p:spPr>
          <a:xfrm>
            <a:off x="3995936" y="2276872"/>
            <a:ext cx="1944216" cy="1872208"/>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sz="1400" dirty="0">
                <a:solidFill>
                  <a:schemeClr val="tx1"/>
                </a:solidFill>
              </a:rPr>
              <a:t>Pilot PFM implementation</a:t>
            </a:r>
          </a:p>
          <a:p>
            <a:pPr algn="ctr"/>
            <a:r>
              <a:rPr lang="en-AU" sz="1400" dirty="0">
                <a:solidFill>
                  <a:schemeClr val="tx1"/>
                </a:solidFill>
              </a:rPr>
              <a:t>(12-16 FUGs)</a:t>
            </a:r>
          </a:p>
        </p:txBody>
      </p:sp>
      <p:sp>
        <p:nvSpPr>
          <p:cNvPr id="8" name="Oval 7"/>
          <p:cNvSpPr/>
          <p:nvPr/>
        </p:nvSpPr>
        <p:spPr>
          <a:xfrm>
            <a:off x="6012160" y="2276872"/>
            <a:ext cx="1728192" cy="1944216"/>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sz="1400" dirty="0" smtClean="0">
                <a:solidFill>
                  <a:schemeClr val="tx1"/>
                </a:solidFill>
              </a:rPr>
              <a:t>Build new institutional arrangements for PFM (FUG, </a:t>
            </a:r>
            <a:r>
              <a:rPr lang="en-AU" sz="1400" dirty="0" err="1" smtClean="0">
                <a:solidFill>
                  <a:schemeClr val="tx1"/>
                </a:solidFill>
              </a:rPr>
              <a:t>soum</a:t>
            </a:r>
            <a:r>
              <a:rPr lang="en-AU" sz="1400" dirty="0" smtClean="0">
                <a:solidFill>
                  <a:schemeClr val="tx1"/>
                </a:solidFill>
              </a:rPr>
              <a:t>; </a:t>
            </a:r>
            <a:r>
              <a:rPr lang="en-AU" sz="1400" dirty="0" err="1" smtClean="0">
                <a:solidFill>
                  <a:schemeClr val="tx1"/>
                </a:solidFill>
              </a:rPr>
              <a:t>aimag</a:t>
            </a:r>
            <a:r>
              <a:rPr lang="en-AU" sz="1400" dirty="0" smtClean="0"/>
              <a:t>, </a:t>
            </a:r>
            <a:r>
              <a:rPr lang="en-AU" sz="1400" dirty="0" smtClean="0">
                <a:solidFill>
                  <a:schemeClr val="tx1"/>
                </a:solidFill>
              </a:rPr>
              <a:t>national)</a:t>
            </a:r>
            <a:endParaRPr lang="en-AU" sz="1400" dirty="0">
              <a:solidFill>
                <a:schemeClr val="tx1"/>
              </a:solidFill>
            </a:endParaRPr>
          </a:p>
        </p:txBody>
      </p:sp>
      <p:sp>
        <p:nvSpPr>
          <p:cNvPr id="9" name="Hexagon 8"/>
          <p:cNvSpPr/>
          <p:nvPr/>
        </p:nvSpPr>
        <p:spPr>
          <a:xfrm>
            <a:off x="0" y="332656"/>
            <a:ext cx="1331640" cy="648072"/>
          </a:xfrm>
          <a:prstGeom prst="hexagon">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a:solidFill>
                  <a:schemeClr val="tx1"/>
                </a:solidFill>
              </a:rPr>
              <a:t>Global experience</a:t>
            </a:r>
          </a:p>
        </p:txBody>
      </p:sp>
      <p:sp>
        <p:nvSpPr>
          <p:cNvPr id="10" name="Hexagon 9"/>
          <p:cNvSpPr/>
          <p:nvPr/>
        </p:nvSpPr>
        <p:spPr>
          <a:xfrm>
            <a:off x="1187624" y="692696"/>
            <a:ext cx="1224136" cy="720080"/>
          </a:xfrm>
          <a:prstGeom prst="hexagon">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a:solidFill>
                  <a:schemeClr val="tx1"/>
                </a:solidFill>
              </a:rPr>
              <a:t>National context</a:t>
            </a:r>
          </a:p>
        </p:txBody>
      </p:sp>
      <p:sp>
        <p:nvSpPr>
          <p:cNvPr id="11" name="Rectangle 10"/>
          <p:cNvSpPr/>
          <p:nvPr/>
        </p:nvSpPr>
        <p:spPr>
          <a:xfrm>
            <a:off x="683568" y="4869160"/>
            <a:ext cx="6552728" cy="576064"/>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a:solidFill>
                  <a:schemeClr val="tx1"/>
                </a:solidFill>
              </a:rPr>
              <a:t>Training courses; Training manuals</a:t>
            </a:r>
            <a:r>
              <a:rPr lang="en-AU" sz="1400" dirty="0" smtClean="0">
                <a:solidFill>
                  <a:schemeClr val="tx1"/>
                </a:solidFill>
              </a:rPr>
              <a:t>; </a:t>
            </a:r>
            <a:r>
              <a:rPr lang="en-AU" sz="1400" dirty="0">
                <a:solidFill>
                  <a:schemeClr val="tx1"/>
                </a:solidFill>
              </a:rPr>
              <a:t>PFM in University </a:t>
            </a:r>
            <a:r>
              <a:rPr lang="en-AU" sz="1400" dirty="0" smtClean="0">
                <a:solidFill>
                  <a:schemeClr val="tx1"/>
                </a:solidFill>
              </a:rPr>
              <a:t>curricula;</a:t>
            </a:r>
          </a:p>
          <a:p>
            <a:pPr algn="ctr"/>
            <a:r>
              <a:rPr lang="en-AU" sz="1400" dirty="0" smtClean="0">
                <a:solidFill>
                  <a:schemeClr val="tx1"/>
                </a:solidFill>
              </a:rPr>
              <a:t> </a:t>
            </a:r>
            <a:r>
              <a:rPr lang="en-AU" sz="1400" b="1" dirty="0" smtClean="0">
                <a:solidFill>
                  <a:schemeClr val="tx1"/>
                </a:solidFill>
              </a:rPr>
              <a:t>PFM implementation guidelines </a:t>
            </a:r>
            <a:r>
              <a:rPr lang="en-AU" sz="1400" dirty="0" smtClean="0">
                <a:solidFill>
                  <a:schemeClr val="tx1"/>
                </a:solidFill>
              </a:rPr>
              <a:t>.</a:t>
            </a:r>
            <a:endParaRPr lang="en-AU" sz="1400" dirty="0">
              <a:solidFill>
                <a:schemeClr val="tx1"/>
              </a:solidFill>
            </a:endParaRPr>
          </a:p>
        </p:txBody>
      </p:sp>
      <p:sp>
        <p:nvSpPr>
          <p:cNvPr id="13" name="Rectangle 12"/>
          <p:cNvSpPr/>
          <p:nvPr/>
        </p:nvSpPr>
        <p:spPr>
          <a:xfrm>
            <a:off x="7631832" y="1412776"/>
            <a:ext cx="1512168" cy="720080"/>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smtClean="0">
                <a:solidFill>
                  <a:schemeClr val="tx1"/>
                </a:solidFill>
              </a:rPr>
              <a:t>Feedback loops</a:t>
            </a:r>
          </a:p>
          <a:p>
            <a:pPr algn="ctr"/>
            <a:r>
              <a:rPr lang="en-AU" sz="1400" dirty="0" smtClean="0">
                <a:solidFill>
                  <a:schemeClr val="tx1"/>
                </a:solidFill>
              </a:rPr>
              <a:t>(Action learning)</a:t>
            </a:r>
            <a:endParaRPr lang="en-AU" sz="1400" dirty="0">
              <a:solidFill>
                <a:schemeClr val="tx1"/>
              </a:solidFill>
            </a:endParaRPr>
          </a:p>
        </p:txBody>
      </p:sp>
      <p:sp>
        <p:nvSpPr>
          <p:cNvPr id="14" name="Rectangle 13"/>
          <p:cNvSpPr/>
          <p:nvPr/>
        </p:nvSpPr>
        <p:spPr>
          <a:xfrm>
            <a:off x="7884368" y="2780928"/>
            <a:ext cx="1259632" cy="914400"/>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a:solidFill>
                  <a:schemeClr val="tx1"/>
                </a:solidFill>
              </a:rPr>
              <a:t>Key elements of </a:t>
            </a:r>
          </a:p>
          <a:p>
            <a:pPr algn="ctr"/>
            <a:r>
              <a:rPr lang="en-AU" sz="1400" dirty="0">
                <a:solidFill>
                  <a:schemeClr val="tx1"/>
                </a:solidFill>
              </a:rPr>
              <a:t>project approach</a:t>
            </a:r>
          </a:p>
        </p:txBody>
      </p:sp>
      <p:sp>
        <p:nvSpPr>
          <p:cNvPr id="15" name="Rectangle 14"/>
          <p:cNvSpPr/>
          <p:nvPr/>
        </p:nvSpPr>
        <p:spPr>
          <a:xfrm>
            <a:off x="7956376" y="4797152"/>
            <a:ext cx="1008112" cy="648072"/>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a:solidFill>
                  <a:schemeClr val="tx1"/>
                </a:solidFill>
              </a:rPr>
              <a:t>Capacity building</a:t>
            </a:r>
          </a:p>
        </p:txBody>
      </p:sp>
      <p:sp>
        <p:nvSpPr>
          <p:cNvPr id="16" name="Down Arrow 15"/>
          <p:cNvSpPr/>
          <p:nvPr/>
        </p:nvSpPr>
        <p:spPr>
          <a:xfrm>
            <a:off x="467544" y="1052736"/>
            <a:ext cx="144016" cy="129614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7" name="Down Arrow 16"/>
          <p:cNvSpPr/>
          <p:nvPr/>
        </p:nvSpPr>
        <p:spPr>
          <a:xfrm>
            <a:off x="1187624" y="1268760"/>
            <a:ext cx="144016" cy="93610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 name="Up Arrow 17"/>
          <p:cNvSpPr/>
          <p:nvPr/>
        </p:nvSpPr>
        <p:spPr>
          <a:xfrm>
            <a:off x="899592" y="4221088"/>
            <a:ext cx="360040"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 name="Up Arrow 19"/>
          <p:cNvSpPr/>
          <p:nvPr/>
        </p:nvSpPr>
        <p:spPr>
          <a:xfrm>
            <a:off x="2843808" y="4221088"/>
            <a:ext cx="360040"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1" name="Up Arrow 20"/>
          <p:cNvSpPr/>
          <p:nvPr/>
        </p:nvSpPr>
        <p:spPr>
          <a:xfrm>
            <a:off x="4788024" y="4221088"/>
            <a:ext cx="360040"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2" name="Up Arrow 21"/>
          <p:cNvSpPr/>
          <p:nvPr/>
        </p:nvSpPr>
        <p:spPr>
          <a:xfrm>
            <a:off x="6660232" y="4221088"/>
            <a:ext cx="360040"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3" name="Arc 22"/>
          <p:cNvSpPr/>
          <p:nvPr/>
        </p:nvSpPr>
        <p:spPr>
          <a:xfrm>
            <a:off x="2843808" y="1916832"/>
            <a:ext cx="1944216" cy="720080"/>
          </a:xfrm>
          <a:prstGeom prst="arc">
            <a:avLst>
              <a:gd name="adj1" fmla="val 10838203"/>
              <a:gd name="adj2" fmla="val 21557779"/>
            </a:avLst>
          </a:prstGeom>
          <a:ln w="381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31" name="Arc 30"/>
          <p:cNvSpPr/>
          <p:nvPr/>
        </p:nvSpPr>
        <p:spPr>
          <a:xfrm>
            <a:off x="5004048" y="1988840"/>
            <a:ext cx="1944216" cy="648072"/>
          </a:xfrm>
          <a:prstGeom prst="arc">
            <a:avLst>
              <a:gd name="adj1" fmla="val 10838203"/>
              <a:gd name="adj2" fmla="val 21557779"/>
            </a:avLst>
          </a:prstGeom>
          <a:ln w="381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
        <p:nvSpPr>
          <p:cNvPr id="32" name="Arc 31"/>
          <p:cNvSpPr/>
          <p:nvPr/>
        </p:nvSpPr>
        <p:spPr>
          <a:xfrm>
            <a:off x="1475656" y="1556792"/>
            <a:ext cx="3456384" cy="1440160"/>
          </a:xfrm>
          <a:prstGeom prst="arc">
            <a:avLst>
              <a:gd name="adj1" fmla="val 10838203"/>
              <a:gd name="adj2" fmla="val 29037"/>
            </a:avLst>
          </a:prstGeom>
          <a:ln w="381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32"/>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23"/>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9" grpId="0" animBg="1"/>
      <p:bldP spid="10" grpId="0" animBg="1"/>
      <p:bldP spid="11" grpId="0" animBg="1"/>
      <p:bldP spid="13" grpId="0" animBg="1"/>
      <p:bldP spid="14" grpId="0" animBg="1"/>
      <p:bldP spid="15" grpId="0" animBg="1"/>
      <p:bldP spid="16" grpId="0" animBg="1"/>
      <p:bldP spid="17" grpId="0" animBg="1"/>
      <p:bldP spid="18" grpId="0" animBg="1"/>
      <p:bldP spid="20" grpId="0" animBg="1"/>
      <p:bldP spid="21" grpId="0" animBg="1"/>
      <p:bldP spid="22" grpId="0" animBg="1"/>
      <p:bldP spid="23" grpId="0" animBg="1"/>
      <p:bldP spid="31" grpId="0" animBg="1"/>
      <p:bldP spid="3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2312987"/>
          </a:xfrm>
        </p:spPr>
        <p:txBody>
          <a:bodyPr/>
          <a:lstStyle/>
          <a:p>
            <a:pPr>
              <a:defRPr/>
            </a:pPr>
            <a:r>
              <a:rPr lang="en-AU" dirty="0" smtClean="0">
                <a:effectLst/>
              </a:rPr>
              <a:t>Progress (Output 1)</a:t>
            </a:r>
            <a:br>
              <a:rPr lang="en-AU" dirty="0" smtClean="0">
                <a:effectLst/>
              </a:rPr>
            </a:br>
            <a:r>
              <a:rPr lang="en-US" dirty="0" smtClean="0">
                <a:effectLst/>
              </a:rPr>
              <a:t> </a:t>
            </a:r>
            <a:r>
              <a:rPr lang="en-US" sz="2800" dirty="0" smtClean="0">
                <a:effectLst/>
              </a:rPr>
              <a:t>Functional local organizations/entities (</a:t>
            </a:r>
            <a:r>
              <a:rPr lang="en-US" sz="2800" dirty="0" err="1" smtClean="0">
                <a:effectLst/>
              </a:rPr>
              <a:t>Nukhurlul</a:t>
            </a:r>
            <a:r>
              <a:rPr lang="en-US" sz="2800" dirty="0" smtClean="0">
                <a:effectLst/>
              </a:rPr>
              <a:t>) for forest management established in pilot sites</a:t>
            </a:r>
            <a:endParaRPr lang="en-AU" sz="2800" dirty="0">
              <a:effectLst/>
            </a:endParaRPr>
          </a:p>
        </p:txBody>
      </p:sp>
      <p:sp>
        <p:nvSpPr>
          <p:cNvPr id="3" name="Content Placeholder 2"/>
          <p:cNvSpPr>
            <a:spLocks noGrp="1"/>
          </p:cNvSpPr>
          <p:nvPr>
            <p:ph idx="1"/>
          </p:nvPr>
        </p:nvSpPr>
        <p:spPr>
          <a:xfrm>
            <a:off x="381000" y="2590800"/>
            <a:ext cx="8763000" cy="4038600"/>
          </a:xfrm>
        </p:spPr>
        <p:txBody>
          <a:bodyPr/>
          <a:lstStyle/>
          <a:p>
            <a:pPr marL="514350" indent="-514350">
              <a:defRPr/>
            </a:pPr>
            <a:r>
              <a:rPr lang="en-US" sz="2800" dirty="0" smtClean="0">
                <a:effectLst/>
              </a:rPr>
              <a:t>FUGs established in each of the 12+4 pilot sites;</a:t>
            </a:r>
            <a:endParaRPr lang="en-AU" sz="2800" dirty="0" smtClean="0">
              <a:effectLst/>
            </a:endParaRPr>
          </a:p>
          <a:p>
            <a:pPr marL="514350" indent="-514350">
              <a:defRPr/>
            </a:pPr>
            <a:r>
              <a:rPr lang="en-US" sz="2800" dirty="0" smtClean="0">
                <a:effectLst/>
              </a:rPr>
              <a:t>The basic sociology underpinning the implementation process is sound and, by and large, </a:t>
            </a:r>
            <a:r>
              <a:rPr lang="en-AU" sz="2800" dirty="0" smtClean="0">
                <a:effectLst/>
              </a:rPr>
              <a:t>the FUG institutional arrangements are functioning effectively (but some problems with governance and emerging conflict);</a:t>
            </a:r>
          </a:p>
          <a:p>
            <a:pPr marL="514350" indent="-514350">
              <a:defRPr/>
            </a:pPr>
            <a:r>
              <a:rPr lang="en-AU" sz="2800" dirty="0" smtClean="0">
                <a:effectLst/>
              </a:rPr>
              <a:t>FUGs are able to exercise effective control over their territory;</a:t>
            </a:r>
          </a:p>
          <a:p>
            <a:pPr marL="514350" indent="-514350">
              <a:defRPr/>
            </a:pPr>
            <a:endParaRPr lang="en-AU" dirty="0" smtClean="0">
              <a:effectLst/>
            </a:endParaRPr>
          </a:p>
          <a:p>
            <a:pPr marL="514350" indent="-514350">
              <a:defRPr/>
            </a:pPr>
            <a:endParaRPr lang="en-AU" dirty="0" smtClean="0"/>
          </a:p>
          <a:p>
            <a:pPr marL="514350" indent="-514350">
              <a:defRPr/>
            </a:pPr>
            <a:endParaRPr lang="en-AU" dirty="0" smtClean="0"/>
          </a:p>
          <a:p>
            <a:pPr marL="514350" indent="-514350">
              <a:defRPr/>
            </a:pPr>
            <a:endParaRPr lang="en-AU" dirty="0" smtClean="0"/>
          </a:p>
          <a:p>
            <a:pPr marL="514350" indent="-514350">
              <a:buFont typeface="Wingdings" pitchFamily="2" charset="2"/>
              <a:buNone/>
              <a:defRPr/>
            </a:pPr>
            <a:endParaRPr lang="en-AU" dirty="0" smtClean="0"/>
          </a:p>
          <a:p>
            <a:pPr marL="514350" indent="-514350">
              <a:buFont typeface="+mj-lt"/>
              <a:buAutoNum type="arabicPeriod"/>
              <a:defRPr/>
            </a:pPr>
            <a:endParaRPr lang="en-AU"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2312987"/>
          </a:xfrm>
        </p:spPr>
        <p:txBody>
          <a:bodyPr/>
          <a:lstStyle/>
          <a:p>
            <a:pPr>
              <a:defRPr/>
            </a:pPr>
            <a:r>
              <a:rPr lang="en-AU" dirty="0" smtClean="0">
                <a:effectLst/>
              </a:rPr>
              <a:t>Progress (Output 1-cont.)</a:t>
            </a:r>
            <a:br>
              <a:rPr lang="en-AU" dirty="0" smtClean="0">
                <a:effectLst/>
              </a:rPr>
            </a:br>
            <a:r>
              <a:rPr lang="en-US" dirty="0" smtClean="0">
                <a:effectLst/>
              </a:rPr>
              <a:t> </a:t>
            </a:r>
            <a:r>
              <a:rPr lang="en-US" sz="2800" dirty="0" smtClean="0">
                <a:effectLst/>
              </a:rPr>
              <a:t>Functional local organizations/entities (</a:t>
            </a:r>
            <a:r>
              <a:rPr lang="en-US" sz="2800" dirty="0" err="1" smtClean="0">
                <a:effectLst/>
              </a:rPr>
              <a:t>Nukhurlul</a:t>
            </a:r>
            <a:r>
              <a:rPr lang="en-US" sz="2800" dirty="0" smtClean="0">
                <a:effectLst/>
              </a:rPr>
              <a:t>) for forest management established in pilot sites</a:t>
            </a:r>
            <a:endParaRPr lang="en-AU" sz="2800" dirty="0">
              <a:effectLst/>
            </a:endParaRPr>
          </a:p>
        </p:txBody>
      </p:sp>
      <p:sp>
        <p:nvSpPr>
          <p:cNvPr id="3" name="Content Placeholder 2"/>
          <p:cNvSpPr>
            <a:spLocks noGrp="1"/>
          </p:cNvSpPr>
          <p:nvPr>
            <p:ph idx="1"/>
          </p:nvPr>
        </p:nvSpPr>
        <p:spPr>
          <a:xfrm>
            <a:off x="381000" y="2590800"/>
            <a:ext cx="8763000" cy="4038600"/>
          </a:xfrm>
        </p:spPr>
        <p:txBody>
          <a:bodyPr/>
          <a:lstStyle/>
          <a:p>
            <a:pPr marL="514350" indent="-514350">
              <a:defRPr/>
            </a:pPr>
            <a:r>
              <a:rPr lang="en-US" dirty="0" smtClean="0">
                <a:effectLst/>
              </a:rPr>
              <a:t>11 FUGs commenced active forest management (cleaning their forests) and selling firewood and some NTFPs in 2011 (earned &gt;USD 13,000 from the sales);</a:t>
            </a:r>
            <a:endParaRPr lang="en-AU" dirty="0" smtClean="0">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Maple">
  <a:themeElements>
    <a:clrScheme name="Maple 3">
      <a:dk1>
        <a:srgbClr val="000000"/>
      </a:dk1>
      <a:lt1>
        <a:srgbClr val="FFFFCC"/>
      </a:lt1>
      <a:dk2>
        <a:srgbClr val="A26D18"/>
      </a:dk2>
      <a:lt2>
        <a:srgbClr val="F9D793"/>
      </a:lt2>
      <a:accent1>
        <a:srgbClr val="FFD05B"/>
      </a:accent1>
      <a:accent2>
        <a:srgbClr val="FEE1A8"/>
      </a:accent2>
      <a:accent3>
        <a:srgbClr val="FFFFE2"/>
      </a:accent3>
      <a:accent4>
        <a:srgbClr val="000000"/>
      </a:accent4>
      <a:accent5>
        <a:srgbClr val="FFE4B5"/>
      </a:accent5>
      <a:accent6>
        <a:srgbClr val="E6CC98"/>
      </a:accent6>
      <a:hlink>
        <a:srgbClr val="FF0000"/>
      </a:hlink>
      <a:folHlink>
        <a:srgbClr val="CC6600"/>
      </a:folHlink>
    </a:clrScheme>
    <a:fontScheme name="Mapl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Maple 1">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CC"/>
        </a:hlink>
        <a:folHlink>
          <a:srgbClr val="CCCC00"/>
        </a:folHlink>
      </a:clrScheme>
      <a:clrMap bg1="dk2" tx1="lt1" bg2="dk1" tx2="lt2" accent1="accent1" accent2="accent2" accent3="accent3" accent4="accent4" accent5="accent5" accent6="accent6" hlink="hlink" folHlink="folHlink"/>
    </a:extraClrScheme>
    <a:extraClrScheme>
      <a:clrScheme name="Maple 2">
        <a:dk1>
          <a:srgbClr val="EA9306"/>
        </a:dk1>
        <a:lt1>
          <a:srgbClr val="FFFFFF"/>
        </a:lt1>
        <a:dk2>
          <a:srgbClr val="FAC120"/>
        </a:dk2>
        <a:lt2>
          <a:srgbClr val="FFFDD1"/>
        </a:lt2>
        <a:accent1>
          <a:srgbClr val="CC6600"/>
        </a:accent1>
        <a:accent2>
          <a:srgbClr val="FF9933"/>
        </a:accent2>
        <a:accent3>
          <a:srgbClr val="FCDDAB"/>
        </a:accent3>
        <a:accent4>
          <a:srgbClr val="DADADA"/>
        </a:accent4>
        <a:accent5>
          <a:srgbClr val="E2B8AA"/>
        </a:accent5>
        <a:accent6>
          <a:srgbClr val="E78A2D"/>
        </a:accent6>
        <a:hlink>
          <a:srgbClr val="A50021"/>
        </a:hlink>
        <a:folHlink>
          <a:srgbClr val="666633"/>
        </a:folHlink>
      </a:clrScheme>
      <a:clrMap bg1="dk2" tx1="lt1" bg2="dk1" tx2="lt2" accent1="accent1" accent2="accent2" accent3="accent3" accent4="accent4" accent5="accent5" accent6="accent6" hlink="hlink" folHlink="folHlink"/>
    </a:extraClrScheme>
    <a:extraClrScheme>
      <a:clrScheme name="Maple 3">
        <a:dk1>
          <a:srgbClr val="000000"/>
        </a:dk1>
        <a:lt1>
          <a:srgbClr val="FFFFCC"/>
        </a:lt1>
        <a:dk2>
          <a:srgbClr val="A26D18"/>
        </a:dk2>
        <a:lt2>
          <a:srgbClr val="F9D793"/>
        </a:lt2>
        <a:accent1>
          <a:srgbClr val="FFD05B"/>
        </a:accent1>
        <a:accent2>
          <a:srgbClr val="FEE1A8"/>
        </a:accent2>
        <a:accent3>
          <a:srgbClr val="FFFFE2"/>
        </a:accent3>
        <a:accent4>
          <a:srgbClr val="000000"/>
        </a:accent4>
        <a:accent5>
          <a:srgbClr val="FFE4B5"/>
        </a:accent5>
        <a:accent6>
          <a:srgbClr val="E6CC98"/>
        </a:accent6>
        <a:hlink>
          <a:srgbClr val="FF0000"/>
        </a:hlink>
        <a:folHlink>
          <a:srgbClr val="CC6600"/>
        </a:folHlink>
      </a:clrScheme>
      <a:clrMap bg1="lt1" tx1="dk1" bg2="lt2" tx2="dk2" accent1="accent1" accent2="accent2" accent3="accent3" accent4="accent4" accent5="accent5" accent6="accent6" hlink="hlink" folHlink="folHlink"/>
    </a:extraClrScheme>
    <a:extraClrScheme>
      <a:clrScheme name="Maple 4">
        <a:dk1>
          <a:srgbClr val="008000"/>
        </a:dk1>
        <a:lt1>
          <a:srgbClr val="FFFFFF"/>
        </a:lt1>
        <a:dk2>
          <a:srgbClr val="005800"/>
        </a:dk2>
        <a:lt2>
          <a:srgbClr val="FFFFCC"/>
        </a:lt2>
        <a:accent1>
          <a:srgbClr val="00CC99"/>
        </a:accent1>
        <a:accent2>
          <a:srgbClr val="007825"/>
        </a:accent2>
        <a:accent3>
          <a:srgbClr val="AAB4AA"/>
        </a:accent3>
        <a:accent4>
          <a:srgbClr val="DADADA"/>
        </a:accent4>
        <a:accent5>
          <a:srgbClr val="AAE2CA"/>
        </a:accent5>
        <a:accent6>
          <a:srgbClr val="006C20"/>
        </a:accent6>
        <a:hlink>
          <a:srgbClr val="9966FF"/>
        </a:hlink>
        <a:folHlink>
          <a:srgbClr val="99CCFF"/>
        </a:folHlink>
      </a:clrScheme>
      <a:clrMap bg1="dk2" tx1="lt1" bg2="dk1" tx2="lt2" accent1="accent1" accent2="accent2" accent3="accent3" accent4="accent4" accent5="accent5" accent6="accent6" hlink="hlink" folHlink="folHlink"/>
    </a:extraClrScheme>
    <a:extraClrScheme>
      <a:clrScheme name="Maple 5">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CCFF99"/>
        </a:folHlink>
      </a:clrScheme>
      <a:clrMap bg1="dk2" tx1="lt1" bg2="dk1" tx2="lt2" accent1="accent1" accent2="accent2" accent3="accent3" accent4="accent4" accent5="accent5" accent6="accent6" hlink="hlink" folHlink="folHlink"/>
    </a:extraClrScheme>
    <a:extraClrScheme>
      <a:clrScheme name="Maple 6">
        <a:dk1>
          <a:srgbClr val="006699"/>
        </a:dk1>
        <a:lt1>
          <a:srgbClr val="FFFFFF"/>
        </a:lt1>
        <a:dk2>
          <a:srgbClr val="006666"/>
        </a:dk2>
        <a:lt2>
          <a:srgbClr val="CCECFF"/>
        </a:lt2>
        <a:accent1>
          <a:srgbClr val="00CCFF"/>
        </a:accent1>
        <a:accent2>
          <a:srgbClr val="017A83"/>
        </a:accent2>
        <a:accent3>
          <a:srgbClr val="AAB8B8"/>
        </a:accent3>
        <a:accent4>
          <a:srgbClr val="DADADA"/>
        </a:accent4>
        <a:accent5>
          <a:srgbClr val="AAE2FF"/>
        </a:accent5>
        <a:accent6>
          <a:srgbClr val="016E76"/>
        </a:accent6>
        <a:hlink>
          <a:srgbClr val="FFFFCC"/>
        </a:hlink>
        <a:folHlink>
          <a:srgbClr val="99FF99"/>
        </a:folHlink>
      </a:clrScheme>
      <a:clrMap bg1="dk2" tx1="lt1" bg2="dk1" tx2="lt2" accent1="accent1" accent2="accent2" accent3="accent3" accent4="accent4" accent5="accent5" accent6="accent6" hlink="hlink" folHlink="folHlink"/>
    </a:extraClrScheme>
    <a:extraClrScheme>
      <a:clrScheme name="Maple 7">
        <a:dk1>
          <a:srgbClr val="80ACC4"/>
        </a:dk1>
        <a:lt1>
          <a:srgbClr val="FFFFFF"/>
        </a:lt1>
        <a:dk2>
          <a:srgbClr val="B3D1DF"/>
        </a:dk2>
        <a:lt2>
          <a:srgbClr val="FFFFFF"/>
        </a:lt2>
        <a:accent1>
          <a:srgbClr val="5089A8"/>
        </a:accent1>
        <a:accent2>
          <a:srgbClr val="BBC6DB"/>
        </a:accent2>
        <a:accent3>
          <a:srgbClr val="D6E5EC"/>
        </a:accent3>
        <a:accent4>
          <a:srgbClr val="DADADA"/>
        </a:accent4>
        <a:accent5>
          <a:srgbClr val="B3C4D1"/>
        </a:accent5>
        <a:accent6>
          <a:srgbClr val="A9B3C6"/>
        </a:accent6>
        <a:hlink>
          <a:srgbClr val="0000FF"/>
        </a:hlink>
        <a:folHlink>
          <a:srgbClr val="006699"/>
        </a:folHlink>
      </a:clrScheme>
      <a:clrMap bg1="dk2" tx1="lt1" bg2="dk1" tx2="lt2" accent1="accent1" accent2="accent2" accent3="accent3" accent4="accent4" accent5="accent5" accent6="accent6" hlink="hlink" folHlink="folHlink"/>
    </a:extraClrScheme>
    <a:extraClrScheme>
      <a:clrScheme name="Maple 8">
        <a:dk1>
          <a:srgbClr val="5700AE"/>
        </a:dk1>
        <a:lt1>
          <a:srgbClr val="FFFFFF"/>
        </a:lt1>
        <a:dk2>
          <a:srgbClr val="7301CB"/>
        </a:dk2>
        <a:lt2>
          <a:srgbClr val="C5C5FF"/>
        </a:lt2>
        <a:accent1>
          <a:srgbClr val="9999FF"/>
        </a:accent1>
        <a:accent2>
          <a:srgbClr val="7000E0"/>
        </a:accent2>
        <a:accent3>
          <a:srgbClr val="BCAAE2"/>
        </a:accent3>
        <a:accent4>
          <a:srgbClr val="DADADA"/>
        </a:accent4>
        <a:accent5>
          <a:srgbClr val="CACAFF"/>
        </a:accent5>
        <a:accent6>
          <a:srgbClr val="6500CB"/>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Maple 9">
        <a:dk1>
          <a:srgbClr val="003366"/>
        </a:dk1>
        <a:lt1>
          <a:srgbClr val="FFFFFF"/>
        </a:lt1>
        <a:dk2>
          <a:srgbClr val="003366"/>
        </a:dk2>
        <a:lt2>
          <a:srgbClr val="CBD5DF"/>
        </a:lt2>
        <a:accent1>
          <a:srgbClr val="A9BEE9"/>
        </a:accent1>
        <a:accent2>
          <a:srgbClr val="D6E4F2"/>
        </a:accent2>
        <a:accent3>
          <a:srgbClr val="FFFFFF"/>
        </a:accent3>
        <a:accent4>
          <a:srgbClr val="002A56"/>
        </a:accent4>
        <a:accent5>
          <a:srgbClr val="D1DBF2"/>
        </a:accent5>
        <a:accent6>
          <a:srgbClr val="C2CFDB"/>
        </a:accent6>
        <a:hlink>
          <a:srgbClr val="0000CC"/>
        </a:hlink>
        <a:folHlink>
          <a:srgbClr val="8668E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5915</TotalTime>
  <Words>1951</Words>
  <Application>Microsoft Office PowerPoint</Application>
  <PresentationFormat>On-screen Show (4:3)</PresentationFormat>
  <Paragraphs>231</Paragraphs>
  <Slides>37</Slides>
  <Notes>0</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Maple</vt:lpstr>
      <vt:lpstr>Slide 1</vt:lpstr>
      <vt:lpstr>Objectives of evaluation</vt:lpstr>
      <vt:lpstr>Approach taken to evaluation</vt:lpstr>
      <vt:lpstr>Basis of Project design</vt:lpstr>
      <vt:lpstr>Relevance of Project design</vt:lpstr>
      <vt:lpstr>Project approach </vt:lpstr>
      <vt:lpstr>Slide 7</vt:lpstr>
      <vt:lpstr>Progress (Output 1)  Functional local organizations/entities (Nukhurlul) for forest management established in pilot sites</vt:lpstr>
      <vt:lpstr>Progress (Output 1-cont.)  Functional local organizations/entities (Nukhurlul) for forest management established in pilot sites</vt:lpstr>
      <vt:lpstr>Progress (Output 2)   Adapted management planning for local sustainable forest use, reforestation and conservation</vt:lpstr>
      <vt:lpstr>Progress (Output 3)   Adequate legislation and regulations for local level forest resources use, reforestation and conservation</vt:lpstr>
      <vt:lpstr>Progress (Output 4)   Adequate institutional framework at national level for local forest resources use and conservation</vt:lpstr>
      <vt:lpstr>Progress (Output 4-cont)   Adequate institutional framework at national level for local forest resources use and conservation</vt:lpstr>
      <vt:lpstr>Progress (Output 5)   Improved knowledge on integrated and sustainable natural resources utilization and conservation</vt:lpstr>
      <vt:lpstr>Progress (Output 5-cont.)   Improved knowledge on integrated and sustainable natural resources utilization and conservation</vt:lpstr>
      <vt:lpstr>Sustainability (1) </vt:lpstr>
      <vt:lpstr>Sustainability (2)</vt:lpstr>
      <vt:lpstr>Sustainability (3)</vt:lpstr>
      <vt:lpstr>Sustainability (4)</vt:lpstr>
      <vt:lpstr>Sustainability (4)</vt:lpstr>
      <vt:lpstr>Sustainability-summary</vt:lpstr>
      <vt:lpstr>Progress towards achieving immediate objective (1)</vt:lpstr>
      <vt:lpstr>Progress towards achieving immediate objective (2)</vt:lpstr>
      <vt:lpstr>Progress towards achieving immediate objective (3)</vt:lpstr>
      <vt:lpstr>Progress towards achieving development objective (1)</vt:lpstr>
      <vt:lpstr>Progress towards achieving development objective (2)</vt:lpstr>
      <vt:lpstr>Progress towards achieving development objective (3)</vt:lpstr>
      <vt:lpstr>Progress towards achieving development objective (4)</vt:lpstr>
      <vt:lpstr>A cautionary note !! </vt:lpstr>
      <vt:lpstr>A major risk !! </vt:lpstr>
      <vt:lpstr>Slide 31</vt:lpstr>
      <vt:lpstr>Recommendations (1)</vt:lpstr>
      <vt:lpstr>Recommendations (2)</vt:lpstr>
      <vt:lpstr>Recommendations (3)</vt:lpstr>
      <vt:lpstr>Recommendations (4)</vt:lpstr>
      <vt:lpstr>Recommendations (5)</vt:lpstr>
      <vt:lpstr>Slide 37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Regulatory frameworks for community forestry</dc:title>
  <dc:creator>Donald Gilmour</dc:creator>
  <cp:lastModifiedBy>owner</cp:lastModifiedBy>
  <cp:revision>560</cp:revision>
  <dcterms:created xsi:type="dcterms:W3CDTF">2007-03-07T07:47:30Z</dcterms:created>
  <dcterms:modified xsi:type="dcterms:W3CDTF">2011-12-08T00:28:40Z</dcterms:modified>
</cp:coreProperties>
</file>